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3" r:id="rId5"/>
  </p:sldMasterIdLst>
  <p:notesMasterIdLst>
    <p:notesMasterId r:id="rId37"/>
  </p:notesMasterIdLst>
  <p:handoutMasterIdLst>
    <p:handoutMasterId r:id="rId38"/>
  </p:handoutMasterIdLst>
  <p:sldIdLst>
    <p:sldId id="259" r:id="rId6"/>
    <p:sldId id="257" r:id="rId7"/>
    <p:sldId id="385" r:id="rId8"/>
    <p:sldId id="272" r:id="rId9"/>
    <p:sldId id="273" r:id="rId10"/>
    <p:sldId id="404" r:id="rId11"/>
    <p:sldId id="443" r:id="rId12"/>
    <p:sldId id="295" r:id="rId13"/>
    <p:sldId id="452" r:id="rId14"/>
    <p:sldId id="288" r:id="rId15"/>
    <p:sldId id="439" r:id="rId16"/>
    <p:sldId id="290" r:id="rId17"/>
    <p:sldId id="301" r:id="rId18"/>
    <p:sldId id="407" r:id="rId19"/>
    <p:sldId id="394" r:id="rId20"/>
    <p:sldId id="409" r:id="rId21"/>
    <p:sldId id="445" r:id="rId22"/>
    <p:sldId id="448" r:id="rId23"/>
    <p:sldId id="449" r:id="rId24"/>
    <p:sldId id="421" r:id="rId25"/>
    <p:sldId id="447" r:id="rId26"/>
    <p:sldId id="386" r:id="rId27"/>
    <p:sldId id="440" r:id="rId28"/>
    <p:sldId id="303" r:id="rId29"/>
    <p:sldId id="383" r:id="rId30"/>
    <p:sldId id="442" r:id="rId31"/>
    <p:sldId id="451" r:id="rId32"/>
    <p:sldId id="450" r:id="rId33"/>
    <p:sldId id="392" r:id="rId34"/>
    <p:sldId id="358" r:id="rId35"/>
    <p:sldId id="420" r:id="rId36"/>
  </p:sldIdLst>
  <p:sldSz cx="12192000" cy="6858000"/>
  <p:notesSz cx="6735763" cy="98663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FDF195E2-431C-4E8C-A0B4-34C7E3391318}">
          <p14:sldIdLst>
            <p14:sldId id="259"/>
            <p14:sldId id="257"/>
            <p14:sldId id="385"/>
            <p14:sldId id="272"/>
            <p14:sldId id="273"/>
            <p14:sldId id="404"/>
            <p14:sldId id="443"/>
            <p14:sldId id="295"/>
            <p14:sldId id="452"/>
            <p14:sldId id="288"/>
            <p14:sldId id="439"/>
            <p14:sldId id="290"/>
            <p14:sldId id="301"/>
            <p14:sldId id="407"/>
            <p14:sldId id="394"/>
            <p14:sldId id="409"/>
            <p14:sldId id="445"/>
            <p14:sldId id="448"/>
            <p14:sldId id="449"/>
            <p14:sldId id="421"/>
            <p14:sldId id="447"/>
            <p14:sldId id="386"/>
            <p14:sldId id="440"/>
            <p14:sldId id="303"/>
            <p14:sldId id="383"/>
            <p14:sldId id="442"/>
            <p14:sldId id="451"/>
            <p14:sldId id="450"/>
            <p14:sldId id="392"/>
            <p14:sldId id="358"/>
            <p14:sldId id="420"/>
          </p14:sldIdLst>
        </p14:section>
        <p14:section name="Abschnitt ohne Titel" id="{84FB40FB-008D-4F1F-9A73-70021AA0815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364" userDrawn="1">
          <p15:clr>
            <a:srgbClr val="A4A3A4"/>
          </p15:clr>
        </p15:guide>
        <p15:guide id="2" pos="529" userDrawn="1">
          <p15:clr>
            <a:srgbClr val="A4A3A4"/>
          </p15:clr>
        </p15:guide>
        <p15:guide id="3" orient="horz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892" autoAdjust="0"/>
    <p:restoredTop sz="96330" autoAdjust="0"/>
  </p:normalViewPr>
  <p:slideViewPr>
    <p:cSldViewPr snapToObjects="1" showGuides="1">
      <p:cViewPr varScale="1">
        <p:scale>
          <a:sx n="103" d="100"/>
          <a:sy n="103" d="100"/>
        </p:scale>
        <p:origin x="114" y="258"/>
      </p:cViewPr>
      <p:guideLst>
        <p:guide orient="horz" pos="2364"/>
        <p:guide pos="529"/>
        <p:guide orient="horz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 showGuides="1">
      <p:cViewPr varScale="1">
        <p:scale>
          <a:sx n="100" d="100"/>
          <a:sy n="100" d="100"/>
        </p:scale>
        <p:origin x="3552" y="72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95593F-1A7A-4468-B37A-B16ABEE6AF0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ADC9DB-DBE4-4CFE-A497-563BD44503A8}">
      <dgm:prSet/>
      <dgm:spPr/>
      <dgm:t>
        <a:bodyPr/>
        <a:lstStyle/>
        <a:p>
          <a:r>
            <a:rPr lang="de-DE" dirty="0"/>
            <a:t>Wer hat schon einmal Schwierigkeiten bei der Kommunikation im Zusammenhang mit Remote Work erlebt?</a:t>
          </a:r>
          <a:endParaRPr lang="en-US" dirty="0"/>
        </a:p>
      </dgm:t>
    </dgm:pt>
    <dgm:pt modelId="{0F772761-B1EC-42F1-8D63-DE5449BF6995}" type="parTrans" cxnId="{4B830BD9-5E32-4B06-B6E4-7096ED670A73}">
      <dgm:prSet/>
      <dgm:spPr/>
      <dgm:t>
        <a:bodyPr/>
        <a:lstStyle/>
        <a:p>
          <a:endParaRPr lang="en-US"/>
        </a:p>
      </dgm:t>
    </dgm:pt>
    <dgm:pt modelId="{C22ED2F4-82BB-4C28-9731-5B734BB75B24}" type="sibTrans" cxnId="{4B830BD9-5E32-4B06-B6E4-7096ED670A73}">
      <dgm:prSet/>
      <dgm:spPr/>
      <dgm:t>
        <a:bodyPr/>
        <a:lstStyle/>
        <a:p>
          <a:endParaRPr lang="en-US"/>
        </a:p>
      </dgm:t>
    </dgm:pt>
    <dgm:pt modelId="{DA460550-6094-40F8-97EF-949FDBFB575C}" type="pres">
      <dgm:prSet presAssocID="{D295593F-1A7A-4468-B37A-B16ABEE6AF09}" presName="linear" presStyleCnt="0">
        <dgm:presLayoutVars>
          <dgm:animLvl val="lvl"/>
          <dgm:resizeHandles val="exact"/>
        </dgm:presLayoutVars>
      </dgm:prSet>
      <dgm:spPr/>
    </dgm:pt>
    <dgm:pt modelId="{837A3519-163E-4DDC-8264-F4694BC7B703}" type="pres">
      <dgm:prSet presAssocID="{4AADC9DB-DBE4-4CFE-A497-563BD44503A8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8142B83-B85C-4EC6-AE6B-1AC3099E24B8}" type="presOf" srcId="{4AADC9DB-DBE4-4CFE-A497-563BD44503A8}" destId="{837A3519-163E-4DDC-8264-F4694BC7B703}" srcOrd="0" destOrd="0" presId="urn:microsoft.com/office/officeart/2005/8/layout/vList2"/>
    <dgm:cxn modelId="{77815D8E-D2F7-4670-8F50-E7A819329C24}" type="presOf" srcId="{D295593F-1A7A-4468-B37A-B16ABEE6AF09}" destId="{DA460550-6094-40F8-97EF-949FDBFB575C}" srcOrd="0" destOrd="0" presId="urn:microsoft.com/office/officeart/2005/8/layout/vList2"/>
    <dgm:cxn modelId="{4B830BD9-5E32-4B06-B6E4-7096ED670A73}" srcId="{D295593F-1A7A-4468-B37A-B16ABEE6AF09}" destId="{4AADC9DB-DBE4-4CFE-A497-563BD44503A8}" srcOrd="0" destOrd="0" parTransId="{0F772761-B1EC-42F1-8D63-DE5449BF6995}" sibTransId="{C22ED2F4-82BB-4C28-9731-5B734BB75B24}"/>
    <dgm:cxn modelId="{776D0967-1783-4579-98B1-6F133D1CB7DF}" type="presParOf" srcId="{DA460550-6094-40F8-97EF-949FDBFB575C}" destId="{837A3519-163E-4DDC-8264-F4694BC7B70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95593F-1A7A-4468-B37A-B16ABEE6AF0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ADC9DB-DBE4-4CFE-A497-563BD44503A8}">
      <dgm:prSet/>
      <dgm:spPr/>
      <dgm:t>
        <a:bodyPr/>
        <a:lstStyle/>
        <a:p>
          <a:r>
            <a:rPr lang="de-DE" dirty="0"/>
            <a:t>Planen Sie in den nächsten 12 Monaten eine </a:t>
          </a:r>
          <a:r>
            <a:rPr lang="de-DE" dirty="0" err="1"/>
            <a:t>Workation</a:t>
          </a:r>
          <a:r>
            <a:rPr lang="de-DE" dirty="0"/>
            <a:t>?</a:t>
          </a:r>
          <a:endParaRPr lang="en-US" dirty="0"/>
        </a:p>
      </dgm:t>
    </dgm:pt>
    <dgm:pt modelId="{0F772761-B1EC-42F1-8D63-DE5449BF6995}" type="parTrans" cxnId="{4B830BD9-5E32-4B06-B6E4-7096ED670A73}">
      <dgm:prSet/>
      <dgm:spPr/>
      <dgm:t>
        <a:bodyPr/>
        <a:lstStyle/>
        <a:p>
          <a:endParaRPr lang="en-US"/>
        </a:p>
      </dgm:t>
    </dgm:pt>
    <dgm:pt modelId="{C22ED2F4-82BB-4C28-9731-5B734BB75B24}" type="sibTrans" cxnId="{4B830BD9-5E32-4B06-B6E4-7096ED670A73}">
      <dgm:prSet/>
      <dgm:spPr/>
      <dgm:t>
        <a:bodyPr/>
        <a:lstStyle/>
        <a:p>
          <a:endParaRPr lang="en-US"/>
        </a:p>
      </dgm:t>
    </dgm:pt>
    <dgm:pt modelId="{DA460550-6094-40F8-97EF-949FDBFB575C}" type="pres">
      <dgm:prSet presAssocID="{D295593F-1A7A-4468-B37A-B16ABEE6AF09}" presName="linear" presStyleCnt="0">
        <dgm:presLayoutVars>
          <dgm:animLvl val="lvl"/>
          <dgm:resizeHandles val="exact"/>
        </dgm:presLayoutVars>
      </dgm:prSet>
      <dgm:spPr/>
    </dgm:pt>
    <dgm:pt modelId="{837A3519-163E-4DDC-8264-F4694BC7B703}" type="pres">
      <dgm:prSet presAssocID="{4AADC9DB-DBE4-4CFE-A497-563BD44503A8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8142B83-B85C-4EC6-AE6B-1AC3099E24B8}" type="presOf" srcId="{4AADC9DB-DBE4-4CFE-A497-563BD44503A8}" destId="{837A3519-163E-4DDC-8264-F4694BC7B703}" srcOrd="0" destOrd="0" presId="urn:microsoft.com/office/officeart/2005/8/layout/vList2"/>
    <dgm:cxn modelId="{77815D8E-D2F7-4670-8F50-E7A819329C24}" type="presOf" srcId="{D295593F-1A7A-4468-B37A-B16ABEE6AF09}" destId="{DA460550-6094-40F8-97EF-949FDBFB575C}" srcOrd="0" destOrd="0" presId="urn:microsoft.com/office/officeart/2005/8/layout/vList2"/>
    <dgm:cxn modelId="{4B830BD9-5E32-4B06-B6E4-7096ED670A73}" srcId="{D295593F-1A7A-4468-B37A-B16ABEE6AF09}" destId="{4AADC9DB-DBE4-4CFE-A497-563BD44503A8}" srcOrd="0" destOrd="0" parTransId="{0F772761-B1EC-42F1-8D63-DE5449BF6995}" sibTransId="{C22ED2F4-82BB-4C28-9731-5B734BB75B24}"/>
    <dgm:cxn modelId="{776D0967-1783-4579-98B1-6F133D1CB7DF}" type="presParOf" srcId="{DA460550-6094-40F8-97EF-949FDBFB575C}" destId="{837A3519-163E-4DDC-8264-F4694BC7B70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7A3519-163E-4DDC-8264-F4694BC7B703}">
      <dsp:nvSpPr>
        <dsp:cNvPr id="0" name=""/>
        <dsp:cNvSpPr/>
      </dsp:nvSpPr>
      <dsp:spPr>
        <a:xfrm>
          <a:off x="0" y="5318"/>
          <a:ext cx="10515600" cy="4340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300" kern="1200" dirty="0"/>
            <a:t>Wer hat schon einmal Schwierigkeiten bei der Kommunikation im Zusammenhang mit Remote Work erlebt?</a:t>
          </a:r>
          <a:endParaRPr lang="en-US" sz="5300" kern="1200" dirty="0"/>
        </a:p>
      </dsp:txBody>
      <dsp:txXfrm>
        <a:off x="211896" y="217214"/>
        <a:ext cx="10091808" cy="39169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7A3519-163E-4DDC-8264-F4694BC7B703}">
      <dsp:nvSpPr>
        <dsp:cNvPr id="0" name=""/>
        <dsp:cNvSpPr/>
      </dsp:nvSpPr>
      <dsp:spPr>
        <a:xfrm>
          <a:off x="0" y="464544"/>
          <a:ext cx="10515600" cy="3422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6500" kern="1200" dirty="0"/>
            <a:t>Planen Sie in den nächsten 12 Monaten eine </a:t>
          </a:r>
          <a:r>
            <a:rPr lang="de-DE" sz="6500" kern="1200" dirty="0" err="1"/>
            <a:t>Workation</a:t>
          </a:r>
          <a:r>
            <a:rPr lang="de-DE" sz="6500" kern="1200" dirty="0"/>
            <a:t>?</a:t>
          </a:r>
          <a:endParaRPr lang="en-US" sz="6500" kern="1200" dirty="0"/>
        </a:p>
      </dsp:txBody>
      <dsp:txXfrm>
        <a:off x="167060" y="631604"/>
        <a:ext cx="10181480" cy="3088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CFA0762B-5786-4543-B35A-0C243B2543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FF322A3-0AC2-4FB9-92A5-89F4A70543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F5968-0213-4F9B-9F73-FEE3F25123AA}" type="datetimeFigureOut">
              <a:rPr lang="de-CH" smtClean="0"/>
              <a:t>25.08.2023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8E66B9A-39A8-466E-A574-31517D0C5A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7BC9B9C-92EC-46AD-9107-5D24BC1772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64612-598E-4BAA-BADB-A1771DCC1DF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77715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590A8-DE86-6B4C-8D5F-4CA983472E31}" type="datetimeFigureOut">
              <a:rPr lang="de-DE" smtClean="0"/>
              <a:t>25.08.2023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08A5F-C85C-1C4C-8A4D-84941258A6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2912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D08A5F-C85C-1C4C-8A4D-84941258A6F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9212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Bildquelle: Lorenz Ramseyer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DB1513-4C76-4044-9D99-593236FF978D}" type="slidenum">
              <a:rPr lang="de-CH" smtClean="0"/>
              <a:t>24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17918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3C6963-7017-444C-A785-825F6C800F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87250"/>
            <a:ext cx="9144000" cy="1826150"/>
          </a:xfrm>
        </p:spPr>
        <p:txBody>
          <a:bodyPr anchor="t" anchorCtr="0"/>
          <a:lstStyle>
            <a:lvl1pPr algn="l">
              <a:defRPr sz="6000"/>
            </a:lvl1pPr>
          </a:lstStyle>
          <a:p>
            <a:r>
              <a:rPr lang="de-DE" dirty="0"/>
              <a:t>Zwischentitel-Slide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845D296-BDE0-684E-9A97-11A40946C5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429000"/>
            <a:ext cx="9144000" cy="277283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Rubrik bearbeiten</a:t>
            </a:r>
          </a:p>
        </p:txBody>
      </p:sp>
    </p:spTree>
    <p:extLst>
      <p:ext uri="{BB962C8B-B14F-4D97-AF65-F5344CB8AC3E}">
        <p14:creationId xmlns:p14="http://schemas.microsoft.com/office/powerpoint/2010/main" val="619804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Slide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A97684-FCB7-5B43-A13C-DCE635EA6A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7397"/>
            <a:ext cx="10515600" cy="1180272"/>
          </a:xfrm>
        </p:spPr>
        <p:txBody>
          <a:bodyPr/>
          <a:lstStyle/>
          <a:p>
            <a:r>
              <a:rPr lang="de-DE" dirty="0"/>
              <a:t>Titel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4B296C-5273-614A-B798-BB599593964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12373"/>
            <a:ext cx="2630488" cy="4351338"/>
          </a:xfrm>
        </p:spPr>
        <p:txBody>
          <a:bodyPr rIns="180000"/>
          <a:lstStyle/>
          <a:p>
            <a:pPr lvl="0"/>
            <a:r>
              <a:rPr lang="de-DE" dirty="0"/>
              <a:t>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82DA98A-8A11-AF41-BB78-D8A95857CDF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8688" y="1812373"/>
            <a:ext cx="2627312" cy="4351338"/>
          </a:xfrm>
        </p:spPr>
        <p:txBody>
          <a:bodyPr rIns="180000"/>
          <a:lstStyle/>
          <a:p>
            <a:pPr lvl="0"/>
            <a:r>
              <a:rPr lang="de-DE" dirty="0"/>
              <a:t>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F3DBBA6-120C-864A-89B5-95699E52D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2ED4AC8-B167-9644-ADE9-AB8491A21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kfmv.ch I Kaufmännischer Verband 2023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438DC45-A0CA-8942-A47D-6AF98C8AC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5A3F-C21F-9146-8FF3-676304E4AFA3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B469C0FD-FC03-064A-A912-D2B691A17E3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00" y="1808163"/>
            <a:ext cx="2627312" cy="4357687"/>
          </a:xfrm>
        </p:spPr>
        <p:txBody>
          <a:bodyPr rIns="180000"/>
          <a:lstStyle/>
          <a:p>
            <a:pPr lvl="0"/>
            <a:r>
              <a:rPr lang="de-DE" dirty="0"/>
              <a:t>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FBD32ECC-1E0A-DD49-B7EB-DA234C4FF60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723313" y="1808163"/>
            <a:ext cx="2627311" cy="4355548"/>
          </a:xfrm>
        </p:spPr>
        <p:txBody>
          <a:bodyPr/>
          <a:lstStyle/>
          <a:p>
            <a:pPr lvl="0"/>
            <a:r>
              <a:rPr lang="de-DE" dirty="0"/>
              <a:t>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</p:txBody>
      </p:sp>
    </p:spTree>
    <p:extLst>
      <p:ext uri="{BB962C8B-B14F-4D97-AF65-F5344CB8AC3E}">
        <p14:creationId xmlns:p14="http://schemas.microsoft.com/office/powerpoint/2010/main" val="358759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&amp;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82DA98A-8A11-AF41-BB78-D8A95857CDF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96000" y="1988999"/>
            <a:ext cx="6096000" cy="4174711"/>
          </a:xfrm>
        </p:spPr>
        <p:txBody>
          <a:bodyPr/>
          <a:lstStyle/>
          <a:p>
            <a:pPr lvl="0"/>
            <a:r>
              <a:rPr lang="de-DE" dirty="0"/>
              <a:t>Bild einfügen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F3DBBA6-120C-864A-89B5-95699E52D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2ED4AC8-B167-9644-ADE9-AB8491A21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kfmv.ch I Kaufmännischer Verband 2023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438DC45-A0CA-8942-A47D-6AF98C8AC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5A3F-C21F-9146-8FF3-676304E4AFA3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B6BCEDA5-959E-2145-A6DC-95BA68E63C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9788" y="1988999"/>
            <a:ext cx="4941212" cy="4176851"/>
          </a:xfrm>
        </p:spPr>
        <p:txBody>
          <a:bodyPr rIns="180000"/>
          <a:lstStyle>
            <a:lvl1pPr>
              <a:lnSpc>
                <a:spcPct val="110000"/>
              </a:lnSpc>
              <a:defRPr sz="2000" b="0"/>
            </a:lvl1pPr>
            <a:lvl3pPr>
              <a:lnSpc>
                <a:spcPct val="110000"/>
              </a:lnSpc>
              <a:defRPr sz="2000"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1FABAB-3B20-40C1-97B7-9192F4200E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24000"/>
            <a:ext cx="10298113" cy="277813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Rubrik bearbeiten</a:t>
            </a:r>
            <a:endParaRPr lang="de-CH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A09B24E-093C-4A8A-A06C-B6A8DCAFCC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780088"/>
            <a:ext cx="10298113" cy="630237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60500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&amp;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82DA98A-8A11-AF41-BB78-D8A95857CDF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0" y="1988999"/>
            <a:ext cx="5781000" cy="4174711"/>
          </a:xfrm>
        </p:spPr>
        <p:txBody>
          <a:bodyPr/>
          <a:lstStyle>
            <a:lvl1pPr>
              <a:lnSpc>
                <a:spcPts val="2000"/>
              </a:lnSpc>
              <a:defRPr b="1"/>
            </a:lvl1pPr>
          </a:lstStyle>
          <a:p>
            <a:pPr lvl="0"/>
            <a:r>
              <a:rPr lang="de-DE" dirty="0"/>
              <a:t>Bild einfügen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F3DBBA6-120C-864A-89B5-95699E52D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2ED4AC8-B167-9644-ADE9-AB8491A21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kfmv.ch I Kaufmännischer Verband 2023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438DC45-A0CA-8942-A47D-6AF98C8AC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5A3F-C21F-9146-8FF3-676304E4AFA3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75D84A22-F49C-2146-8784-102EDE3849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70614" y="1988999"/>
            <a:ext cx="5183186" cy="4175264"/>
          </a:xfrm>
        </p:spPr>
        <p:txBody>
          <a:bodyPr rIns="180000"/>
          <a:lstStyle>
            <a:lvl1pPr>
              <a:lnSpc>
                <a:spcPct val="110000"/>
              </a:lnSpc>
              <a:defRPr sz="2000" b="0">
                <a:solidFill>
                  <a:schemeClr val="tx1"/>
                </a:solidFill>
              </a:defRPr>
            </a:lvl1pPr>
            <a:lvl3pPr>
              <a:lnSpc>
                <a:spcPct val="110000"/>
              </a:lnSpc>
              <a:defRPr sz="2000">
                <a:solidFill>
                  <a:schemeClr val="tx1"/>
                </a:solidFill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5E1524A5-3D3C-4D79-92E1-523E5EEE26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24000"/>
            <a:ext cx="10298113" cy="277813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Rubrik bearbeiten</a:t>
            </a:r>
            <a:endParaRPr lang="de-CH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04A9AF99-4DAC-482A-9E41-920791ABC8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780088"/>
            <a:ext cx="10298113" cy="630237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58535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x dark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5C7A14BE-50F6-3F4F-A087-0A6349961A75}"/>
              </a:ext>
            </a:extLst>
          </p:cNvPr>
          <p:cNvSpPr/>
          <p:nvPr userDrawn="1"/>
        </p:nvSpPr>
        <p:spPr>
          <a:xfrm>
            <a:off x="0" y="476250"/>
            <a:ext cx="8723313" cy="5131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745D91-AF29-1646-8078-B3E85DC173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12373"/>
            <a:ext cx="7021513" cy="34888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 bearbeiten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81E020E-8111-EC48-816B-5E35F838D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08F0990-84A5-8340-8DD6-6B74A9F85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kfmv.ch I Kaufmännischer Verband 2023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61B933A-87EF-2543-A2E2-140AB4EA0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5A3F-C21F-9146-8FF3-676304E4AF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3630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x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5C7A14BE-50F6-3F4F-A087-0A6349961A75}"/>
              </a:ext>
            </a:extLst>
          </p:cNvPr>
          <p:cNvSpPr/>
          <p:nvPr userDrawn="1"/>
        </p:nvSpPr>
        <p:spPr>
          <a:xfrm>
            <a:off x="0" y="476250"/>
            <a:ext cx="8723313" cy="5131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745D91-AF29-1646-8078-B3E85DC173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50900" y="1812373"/>
            <a:ext cx="7008814" cy="34888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Text bearbeiten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81E020E-8111-EC48-816B-5E35F838D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08F0990-84A5-8340-8DD6-6B74A9F85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kfmv.ch I Kaufmännischer Verband 2023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61B933A-87EF-2543-A2E2-140AB4EA0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5A3F-C21F-9146-8FF3-676304E4AF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4037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392A9F8-2024-084D-8377-752D0BA33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BD845ED-B7F2-3542-BAA4-BD6985C4B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kfmv.ch I Kaufmännischer Verband 2023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256ED5-1797-ED48-BA6D-FF9606146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5A3F-C21F-9146-8FF3-676304E4AF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0332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3C6963-7017-444C-A785-825F6C800F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87250"/>
            <a:ext cx="9144000" cy="1826150"/>
          </a:xfrm>
        </p:spPr>
        <p:txBody>
          <a:bodyPr anchor="t" anchorCtr="0"/>
          <a:lstStyle>
            <a:lvl1pPr algn="l">
              <a:defRPr sz="6000"/>
            </a:lvl1pPr>
          </a:lstStyle>
          <a:p>
            <a:r>
              <a:rPr lang="de-DE" dirty="0"/>
              <a:t>Zwischentitel-Slide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845D296-BDE0-684E-9A97-11A40946C5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429000"/>
            <a:ext cx="9144000" cy="277283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Rubrik bearbeiten</a:t>
            </a:r>
          </a:p>
        </p:txBody>
      </p:sp>
    </p:spTree>
    <p:extLst>
      <p:ext uri="{BB962C8B-B14F-4D97-AF65-F5344CB8AC3E}">
        <p14:creationId xmlns:p14="http://schemas.microsoft.com/office/powerpoint/2010/main" val="1647457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 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AC64D27F-C2B0-4FC8-8C2C-E28C4246B6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514800 w 12192000"/>
              <a:gd name="connsiteY1" fmla="*/ 0 h 6858000"/>
              <a:gd name="connsiteX2" fmla="*/ 514800 w 12192000"/>
              <a:gd name="connsiteY2" fmla="*/ 1368000 h 6858000"/>
              <a:gd name="connsiteX3" fmla="*/ 2203200 w 12192000"/>
              <a:gd name="connsiteY3" fmla="*/ 1368000 h 6858000"/>
              <a:gd name="connsiteX4" fmla="*/ 220320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14800" y="0"/>
                </a:lnTo>
                <a:lnTo>
                  <a:pt x="514800" y="1368000"/>
                </a:lnTo>
                <a:lnTo>
                  <a:pt x="2203200" y="1368000"/>
                </a:lnTo>
                <a:lnTo>
                  <a:pt x="220320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44186AC-7C25-4291-BCA4-78632FA0DD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320" y="1357"/>
            <a:ext cx="1687554" cy="1369213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BAA58139-E55E-4F59-8364-7B2CB5348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03" y="4182213"/>
            <a:ext cx="10515600" cy="1325563"/>
          </a:xfrm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06425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nitt 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4EFA4214-F565-4AAE-98C2-43348182E7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191259"/>
          </a:xfrm>
          <a:custGeom>
            <a:avLst/>
            <a:gdLst>
              <a:gd name="connsiteX0" fmla="*/ 0 w 12192000"/>
              <a:gd name="connsiteY0" fmla="*/ 0 h 6219825"/>
              <a:gd name="connsiteX1" fmla="*/ 12192000 w 12192000"/>
              <a:gd name="connsiteY1" fmla="*/ 0 h 6219825"/>
              <a:gd name="connsiteX2" fmla="*/ 12192000 w 12192000"/>
              <a:gd name="connsiteY2" fmla="*/ 6219825 h 6219825"/>
              <a:gd name="connsiteX3" fmla="*/ 0 w 12192000"/>
              <a:gd name="connsiteY3" fmla="*/ 6219825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219825">
                <a:moveTo>
                  <a:pt x="0" y="0"/>
                </a:moveTo>
                <a:lnTo>
                  <a:pt x="12192000" y="0"/>
                </a:lnTo>
                <a:lnTo>
                  <a:pt x="12192000" y="6219825"/>
                </a:lnTo>
                <a:lnTo>
                  <a:pt x="0" y="62198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B9F9E7-9C7D-4BCE-8F17-00F5363055D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D46172-95BF-46D3-B6CC-8A39BDF4DD54}" type="datetime1">
              <a:rPr lang="de-CH" smtClean="0"/>
              <a:t>25.08.2023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32B257A-3811-45B9-95A3-CEAEB0A6499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Digitale Kooperation – Lorenz Ramseyer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AFD81F-D1C4-478B-8CB5-C5448FF06C9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BEAF41-8FFB-46BD-8359-B4FF53AB7ED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86696A9-6DC6-4DF9-B488-0C3309489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238500"/>
            <a:ext cx="10515600" cy="1406534"/>
          </a:xfrm>
          <a:solidFill>
            <a:schemeClr val="bg1">
              <a:lumMod val="95000"/>
              <a:alpha val="60000"/>
            </a:schemeClr>
          </a:solidFill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DD644F3-D35C-4B24-B10C-08F02710A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76800"/>
            <a:ext cx="10515600" cy="1212850"/>
          </a:xfrm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3DA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08188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alt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F58EC5-18C8-4F9F-A16C-32E2D6C6C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53CE23-D799-4BCB-BD2A-F18C62499B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26DC5AE-6BE4-47E2-844A-707BC98CD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CE0F0E0-38FA-4646-AC65-0F0D11EB9B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16039" y="6302384"/>
            <a:ext cx="942975" cy="365125"/>
          </a:xfrm>
        </p:spPr>
        <p:txBody>
          <a:bodyPr/>
          <a:lstStyle/>
          <a:p>
            <a:fld id="{D9C138CE-39F5-4C51-B9EF-8DE42740A430}" type="datetime1">
              <a:rPr lang="de-CH" smtClean="0"/>
              <a:t>25.08.2023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C9AD07F-02C0-45AE-AEBE-9E20AB832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02384"/>
            <a:ext cx="7821094" cy="365125"/>
          </a:xfrm>
        </p:spPr>
        <p:txBody>
          <a:bodyPr/>
          <a:lstStyle/>
          <a:p>
            <a:r>
              <a:rPr lang="de-DE" dirty="0"/>
              <a:t>Digitale Kooperation – Lorenz Ramseyer</a:t>
            </a:r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A0749D8-0F1F-481A-A867-CF51BB7F0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93202" y="6302384"/>
            <a:ext cx="704849" cy="355609"/>
          </a:xfrm>
        </p:spPr>
        <p:txBody>
          <a:bodyPr/>
          <a:lstStyle/>
          <a:p>
            <a:fld id="{66BEAF41-8FFB-46BD-8359-B4FF53AB7ED5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07740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6698EA75-A81B-1248-8C69-D7B472EE7C9F}"/>
              </a:ext>
            </a:extLst>
          </p:cNvPr>
          <p:cNvSpPr/>
          <p:nvPr userDrawn="1"/>
        </p:nvSpPr>
        <p:spPr>
          <a:xfrm>
            <a:off x="0" y="0"/>
            <a:ext cx="10668000" cy="686963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FABF13-9E03-8D41-B93F-B2C5B7D77C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76783"/>
            <a:ext cx="9829800" cy="847193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Ablauftitel ändern</a:t>
            </a:r>
          </a:p>
        </p:txBody>
      </p:sp>
      <p:sp>
        <p:nvSpPr>
          <p:cNvPr id="9" name="Tabellenplatzhalter 5">
            <a:extLst>
              <a:ext uri="{FF2B5EF4-FFF2-40B4-BE49-F238E27FC236}">
                <a16:creationId xmlns:a16="http://schemas.microsoft.com/office/drawing/2014/main" id="{00E91C16-A6AA-C54A-99F3-7F11B710FB72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200" y="1808163"/>
            <a:ext cx="9829800" cy="4169303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4CBC6E36-5F77-E140-80EE-0B14E6B2F983}"/>
              </a:ext>
            </a:extLst>
          </p:cNvPr>
          <p:cNvCxnSpPr/>
          <p:nvPr userDrawn="1"/>
        </p:nvCxnSpPr>
        <p:spPr>
          <a:xfrm>
            <a:off x="0" y="6356350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A13C00A-33AD-864C-94BD-14FDB8F3AE2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6EEC60C-180A-2446-A7E5-03130581F7A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kfmv.ch I Kaufmännischer Verband 2023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56A162C-922C-0B4E-91F5-90B4C886839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8BDB6C-7B10-224F-AD7C-BC0B7BD184C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954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Inhalt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950E8B-16F5-4DE4-8389-209A4F241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1B00A8-C732-4BD9-BF7C-FB595EBAC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61950" indent="-361950">
              <a:defRPr sz="3200"/>
            </a:lvl1pPr>
            <a:lvl2pPr marL="801688" indent="-344488" defTabSz="896938"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F2BBCEC0-2055-425F-AFD2-180BE181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ABAE-2A8F-4A67-A8BC-42976025B7E1}" type="datetime1">
              <a:rPr lang="de-CH" smtClean="0"/>
              <a:pPr/>
              <a:t>25.08.2023</a:t>
            </a:fld>
            <a:endParaRPr lang="de-CH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F1E49C99-D019-4A8F-A227-B5E6B0206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Digitale Kooperation – Lorenz Ramseyer</a:t>
            </a:r>
            <a:endParaRPr lang="de-CH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6B5FB06F-FAC0-4610-99D0-522D749C9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AF41-8FFB-46BD-8359-B4FF53AB7ED5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25838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2 Spalt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6A6031-F48E-4395-A562-DA39F4CF9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A7A3C39-21FE-44B5-930F-8A6FF1848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37B39B5-3462-4EC8-89F6-5893090A2C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E04E778-4A83-42A6-A29B-A0540EEA93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D39D0D3-3484-4386-A2CD-6B4A086911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D802DA54-DD96-435D-A48B-849A4D3CA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2A08-A3FD-4BAD-9A0D-5B0FF627DA52}" type="datetime1">
              <a:rPr lang="de-CH" smtClean="0"/>
              <a:t>25.08.2023</a:t>
            </a:fld>
            <a:endParaRPr lang="de-CH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5D541829-E093-4097-9C3B-B6AF94A15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Digitale Kooperation – Lorenz Ramseyer</a:t>
            </a:r>
            <a:endParaRPr lang="de-CH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72100424-6AA2-4A24-B318-0A19D3F4A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AF41-8FFB-46BD-8359-B4FF53AB7ED5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01313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Spalt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6A6031-F48E-4395-A562-DA39F4CF9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E04E778-4A83-42A6-A29B-A0540EEA93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2054" y="1752815"/>
            <a:ext cx="3267891" cy="823912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D39D0D3-3484-4386-A2CD-6B4A086911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2054" y="2604508"/>
            <a:ext cx="3267891" cy="365680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18DC8DDB-9331-4349-BBE9-E0B5C2AE80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4318" y="1751003"/>
            <a:ext cx="3267891" cy="823912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Inhaltsplatzhalter 5">
            <a:extLst>
              <a:ext uri="{FF2B5EF4-FFF2-40B4-BE49-F238E27FC236}">
                <a16:creationId xmlns:a16="http://schemas.microsoft.com/office/drawing/2014/main" id="{801B274E-0C8E-4A97-BA3A-6E405EDA80F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84318" y="2574915"/>
            <a:ext cx="3267891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FF646FBD-AF43-430D-B8C7-6A4871CBB9A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093CEA4-413D-419B-8CFE-C48970F6E85E}" type="datetime1">
              <a:rPr lang="de-CH" smtClean="0"/>
              <a:t>25.08.2023</a:t>
            </a:fld>
            <a:endParaRPr lang="de-CH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80E88E76-7F56-461B-AAB1-91B9501AB06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/>
              <a:t>Digitale Kooperation – Lorenz Ramseyer</a:t>
            </a:r>
            <a:endParaRPr lang="de-CH" dirty="0"/>
          </a:p>
        </p:txBody>
      </p:sp>
      <p:sp>
        <p:nvSpPr>
          <p:cNvPr id="17" name="Foliennummernplatzhalter 16">
            <a:extLst>
              <a:ext uri="{FF2B5EF4-FFF2-40B4-BE49-F238E27FC236}">
                <a16:creationId xmlns:a16="http://schemas.microsoft.com/office/drawing/2014/main" id="{7B191897-C00C-4251-B8BC-A2297E6973A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6BEAF41-8FFB-46BD-8359-B4FF53AB7ED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C2211413-7973-4FAB-88E2-AD5BE240D80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9790" y="1751003"/>
            <a:ext cx="3267891" cy="823912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8EEB9279-E10E-4C0C-AC6B-5070314AAD9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39790" y="2602696"/>
            <a:ext cx="3267891" cy="365680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945596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Spalten Titel -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8AFD3FE0-B547-4150-8CAB-0C34CDC3842D}"/>
              </a:ext>
            </a:extLst>
          </p:cNvPr>
          <p:cNvSpPr/>
          <p:nvPr userDrawn="1"/>
        </p:nvSpPr>
        <p:spPr>
          <a:xfrm>
            <a:off x="839788" y="1718469"/>
            <a:ext cx="3251876" cy="447119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2ABF9E42-1FC7-4504-A7A8-60FF480159B7}"/>
              </a:ext>
            </a:extLst>
          </p:cNvPr>
          <p:cNvSpPr/>
          <p:nvPr userDrawn="1"/>
        </p:nvSpPr>
        <p:spPr>
          <a:xfrm>
            <a:off x="4474754" y="1718469"/>
            <a:ext cx="3251876" cy="447119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D845DBC9-6822-4658-932C-7177A71CF1C6}"/>
              </a:ext>
            </a:extLst>
          </p:cNvPr>
          <p:cNvSpPr/>
          <p:nvPr userDrawn="1"/>
        </p:nvSpPr>
        <p:spPr>
          <a:xfrm>
            <a:off x="8084320" y="1738322"/>
            <a:ext cx="3251876" cy="447119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C6A6031-F48E-4395-A562-DA39F4CF9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17952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19" name="Textplatzhalter 4">
            <a:extLst>
              <a:ext uri="{FF2B5EF4-FFF2-40B4-BE49-F238E27FC236}">
                <a16:creationId xmlns:a16="http://schemas.microsoft.com/office/drawing/2014/main" id="{6341C527-7CAC-4715-A6D9-D5E36B41645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73192" y="1761348"/>
            <a:ext cx="2553419" cy="65467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Inhaltsplatzhalter 5">
            <a:extLst>
              <a:ext uri="{FF2B5EF4-FFF2-40B4-BE49-F238E27FC236}">
                <a16:creationId xmlns:a16="http://schemas.microsoft.com/office/drawing/2014/main" id="{090FBE59-7CB7-4D5F-9D58-02891DFD61C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000534" y="2508889"/>
            <a:ext cx="2933111" cy="350695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6"/>
                </a:solidFill>
              </a:defRPr>
            </a:lvl1pPr>
            <a:lvl2pPr>
              <a:defRPr sz="1800">
                <a:solidFill>
                  <a:schemeClr val="accent6"/>
                </a:solidFill>
              </a:defRPr>
            </a:lvl2pPr>
            <a:lvl3pPr>
              <a:defRPr sz="1600">
                <a:solidFill>
                  <a:schemeClr val="accent6"/>
                </a:solidFill>
              </a:defRPr>
            </a:lvl3pPr>
            <a:lvl4pPr>
              <a:defRPr sz="1400">
                <a:solidFill>
                  <a:schemeClr val="accent6"/>
                </a:solidFill>
              </a:defRPr>
            </a:lvl4pPr>
            <a:lvl5pP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83FF21CC-7C77-4830-A965-DC6E5A3EB840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8CAC274A-523A-4337-BC8A-EA06BC4805CF}" type="datetime1">
              <a:rPr lang="de-CH" smtClean="0"/>
              <a:t>25.08.2023</a:t>
            </a:fld>
            <a:endParaRPr lang="de-CH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F843FC0-2E53-4F52-8C4B-D09D984BE66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21" name="Foliennummernplatzhalter 20">
            <a:extLst>
              <a:ext uri="{FF2B5EF4-FFF2-40B4-BE49-F238E27FC236}">
                <a16:creationId xmlns:a16="http://schemas.microsoft.com/office/drawing/2014/main" id="{3E276D3A-E3D2-4711-A096-7B913AC80C2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66BEAF41-8FFB-46BD-8359-B4FF53AB7ED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2" name="Textplatzhalter 4">
            <a:extLst>
              <a:ext uri="{FF2B5EF4-FFF2-40B4-BE49-F238E27FC236}">
                <a16:creationId xmlns:a16="http://schemas.microsoft.com/office/drawing/2014/main" id="{E7BCE566-FBC7-4BDD-9785-98BD2E69DA4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802102" y="1799136"/>
            <a:ext cx="2553419" cy="65467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Inhaltsplatzhalter 5">
            <a:extLst>
              <a:ext uri="{FF2B5EF4-FFF2-40B4-BE49-F238E27FC236}">
                <a16:creationId xmlns:a16="http://schemas.microsoft.com/office/drawing/2014/main" id="{50553B51-FE0E-4B1B-BE49-206AABC96CCC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4629444" y="2546677"/>
            <a:ext cx="2933111" cy="350695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6"/>
                </a:solidFill>
              </a:defRPr>
            </a:lvl1pPr>
            <a:lvl2pPr>
              <a:defRPr sz="1800">
                <a:solidFill>
                  <a:schemeClr val="accent6"/>
                </a:solidFill>
              </a:defRPr>
            </a:lvl2pPr>
            <a:lvl3pPr>
              <a:defRPr sz="1600">
                <a:solidFill>
                  <a:schemeClr val="accent6"/>
                </a:solidFill>
              </a:defRPr>
            </a:lvl3pPr>
            <a:lvl4pPr>
              <a:defRPr sz="1400">
                <a:solidFill>
                  <a:schemeClr val="accent6"/>
                </a:solidFill>
              </a:defRPr>
            </a:lvl4pPr>
            <a:lvl5pP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6" name="Textplatzhalter 4">
            <a:extLst>
              <a:ext uri="{FF2B5EF4-FFF2-40B4-BE49-F238E27FC236}">
                <a16:creationId xmlns:a16="http://schemas.microsoft.com/office/drawing/2014/main" id="{607E53E5-CEF6-4320-8234-69271F7999F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431013" y="1799136"/>
            <a:ext cx="2553419" cy="65467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7" name="Inhaltsplatzhalter 5">
            <a:extLst>
              <a:ext uri="{FF2B5EF4-FFF2-40B4-BE49-F238E27FC236}">
                <a16:creationId xmlns:a16="http://schemas.microsoft.com/office/drawing/2014/main" id="{2F26CD6D-E1F8-4E6F-917A-D9E8C9047C72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8258355" y="2546677"/>
            <a:ext cx="2933111" cy="350695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6"/>
                </a:solidFill>
              </a:defRPr>
            </a:lvl1pPr>
            <a:lvl2pPr>
              <a:defRPr sz="1800">
                <a:solidFill>
                  <a:schemeClr val="accent6"/>
                </a:solidFill>
              </a:defRPr>
            </a:lvl2pPr>
            <a:lvl3pPr>
              <a:defRPr sz="1600">
                <a:solidFill>
                  <a:schemeClr val="accent6"/>
                </a:solidFill>
              </a:defRPr>
            </a:lvl3pPr>
            <a:lvl4pPr>
              <a:defRPr sz="1400">
                <a:solidFill>
                  <a:schemeClr val="accent6"/>
                </a:solidFill>
              </a:defRPr>
            </a:lvl4pPr>
            <a:lvl5pP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600391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25E9A8-8B57-1142-A276-7A47F6244E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3429001"/>
            <a:ext cx="4572000" cy="254773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pPr lvl="0"/>
            <a:r>
              <a:rPr lang="de-DE" dirty="0"/>
              <a:t>«Quote»</a:t>
            </a:r>
          </a:p>
        </p:txBody>
      </p:sp>
    </p:spTree>
    <p:extLst>
      <p:ext uri="{BB962C8B-B14F-4D97-AF65-F5344CB8AC3E}">
        <p14:creationId xmlns:p14="http://schemas.microsoft.com/office/powerpoint/2010/main" val="2223306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F6002E8C-F41C-494A-93FA-64050AAA45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25E9A8-8B57-1142-A276-7A47F6244E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3429001"/>
            <a:ext cx="4572000" cy="254773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pPr lvl="0"/>
            <a:r>
              <a:rPr lang="de-DE" dirty="0"/>
              <a:t>Titel über dem Bild</a:t>
            </a:r>
          </a:p>
        </p:txBody>
      </p:sp>
    </p:spTree>
    <p:extLst>
      <p:ext uri="{BB962C8B-B14F-4D97-AF65-F5344CB8AC3E}">
        <p14:creationId xmlns:p14="http://schemas.microsoft.com/office/powerpoint/2010/main" val="3803009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eft &amp;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A97684-FCB7-5B43-A13C-DCE635EA6A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7397"/>
            <a:ext cx="10515600" cy="1180272"/>
          </a:xfrm>
        </p:spPr>
        <p:txBody>
          <a:bodyPr/>
          <a:lstStyle/>
          <a:p>
            <a:r>
              <a:rPr lang="de-DE" dirty="0"/>
              <a:t>Titel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82DA98A-8A11-AF41-BB78-D8A95857CDF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12373"/>
            <a:ext cx="6019800" cy="4351338"/>
          </a:xfrm>
        </p:spPr>
        <p:txBody>
          <a:bodyPr/>
          <a:lstStyle/>
          <a:p>
            <a:pPr lvl="0"/>
            <a:r>
              <a:rPr lang="de-DE" dirty="0"/>
              <a:t>Bild einfügen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F3DBBA6-120C-864A-89B5-95699E52D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2ED4AC8-B167-9644-ADE9-AB8491A21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kfmv.ch I Kaufmännischer Verband 2023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438DC45-A0CA-8942-A47D-6AF98C8AC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5A3F-C21F-9146-8FF3-676304E4AFA3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B6BCEDA5-959E-2145-A6DC-95BA68E63C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9788" y="1812925"/>
            <a:ext cx="5256212" cy="4352925"/>
          </a:xfrm>
        </p:spPr>
        <p:txBody>
          <a:bodyPr rIns="18000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</p:txBody>
      </p:sp>
    </p:spTree>
    <p:extLst>
      <p:ext uri="{BB962C8B-B14F-4D97-AF65-F5344CB8AC3E}">
        <p14:creationId xmlns:p14="http://schemas.microsoft.com/office/powerpoint/2010/main" val="2280253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086062-38C7-F44D-B656-EEC794B14B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996266"/>
            <a:ext cx="6180667" cy="1351331"/>
          </a:xfrm>
        </p:spPr>
        <p:txBody>
          <a:bodyPr anchor="b" anchorCtr="0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Haupttitel-Slide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34095EE-8A31-1F48-BFE4-97650F1508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5419157"/>
            <a:ext cx="6180667" cy="449457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buNone/>
              <a:defRPr sz="24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bearbeiten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B3DB1BE4-6212-DC4C-95E9-8A2DC460AE6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1906" y="485335"/>
            <a:ext cx="5000094" cy="5311720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Bild hinzufügen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122424C-9DD8-3442-8F5A-1719B7C6366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920D6FA-1C7E-3A46-9037-6A4347E90D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CH"/>
              <a:t>kfmv.ch I Kaufmännischer Verband 2023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73792A6-5C1C-E04E-BDBE-C23B3DC6BF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8BDB6C-7B10-224F-AD7C-BC0B7BD184C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7496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orient="horz" pos="388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Slide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104103-1950-4D48-95A7-3D0F02502C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Titel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745D91-AF29-1646-8078-B3E85DC173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12373"/>
            <a:ext cx="10515600" cy="4351338"/>
          </a:xfrm>
        </p:spPr>
        <p:txBody>
          <a:bodyPr/>
          <a:lstStyle>
            <a:lvl2pPr>
              <a:lnSpc>
                <a:spcPts val="3400"/>
              </a:lnSpc>
              <a:defRPr/>
            </a:lvl2pPr>
            <a:lvl5pPr>
              <a:lnSpc>
                <a:spcPts val="2600"/>
              </a:lnSpc>
              <a:defRPr/>
            </a:lvl5pPr>
          </a:lstStyle>
          <a:p>
            <a:pPr lvl="0"/>
            <a:r>
              <a:rPr lang="de-DE" dirty="0"/>
              <a:t>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81E020E-8111-EC48-816B-5E35F838D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08F0990-84A5-8340-8DD6-6B74A9F85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kfmv.ch I Kaufmännischer Verband 2023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61B933A-87EF-2543-A2E2-140AB4EA0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5A3F-C21F-9146-8FF3-676304E4AF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2006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Slide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A97684-FCB7-5B43-A13C-DCE635EA6A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7397"/>
            <a:ext cx="10515600" cy="1180272"/>
          </a:xfrm>
        </p:spPr>
        <p:txBody>
          <a:bodyPr/>
          <a:lstStyle/>
          <a:p>
            <a:r>
              <a:rPr lang="de-DE" dirty="0"/>
              <a:t>Titel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F3DBBA6-120C-864A-89B5-95699E52D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2ED4AC8-B167-9644-ADE9-AB8491A21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kfmv.ch I Kaufmännischer Verband 2023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438DC45-A0CA-8942-A47D-6AF98C8AC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5A3F-C21F-9146-8FF3-676304E4AFA3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2105A901-B674-4B41-A6AB-869269226F3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1808163"/>
            <a:ext cx="5257800" cy="4356100"/>
          </a:xfrm>
        </p:spPr>
        <p:txBody>
          <a:bodyPr rIns="180000"/>
          <a:lstStyle/>
          <a:p>
            <a:pPr lvl="0"/>
            <a:r>
              <a:rPr lang="de-DE" dirty="0"/>
              <a:t>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6E3E5141-F851-3840-8C0C-FEEA8F1277C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96000" y="1808163"/>
            <a:ext cx="5256213" cy="4356100"/>
          </a:xfrm>
        </p:spPr>
        <p:txBody>
          <a:bodyPr/>
          <a:lstStyle/>
          <a:p>
            <a:pPr lvl="0"/>
            <a:r>
              <a:rPr lang="de-DE" dirty="0"/>
              <a:t>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</p:txBody>
      </p:sp>
    </p:spTree>
    <p:extLst>
      <p:ext uri="{BB962C8B-B14F-4D97-AF65-F5344CB8AC3E}">
        <p14:creationId xmlns:p14="http://schemas.microsoft.com/office/powerpoint/2010/main" val="152867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Slide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A97684-FCB7-5B43-A13C-DCE635EA6A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7397"/>
            <a:ext cx="10515600" cy="1180272"/>
          </a:xfrm>
        </p:spPr>
        <p:txBody>
          <a:bodyPr/>
          <a:lstStyle/>
          <a:p>
            <a:r>
              <a:rPr lang="de-DE" dirty="0"/>
              <a:t>Titel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4B296C-5273-614A-B798-BB599593964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12373"/>
            <a:ext cx="3494088" cy="4351338"/>
          </a:xfrm>
        </p:spPr>
        <p:txBody>
          <a:bodyPr rIns="180000"/>
          <a:lstStyle/>
          <a:p>
            <a:pPr lvl="0"/>
            <a:r>
              <a:rPr lang="de-DE" dirty="0"/>
              <a:t>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82DA98A-8A11-AF41-BB78-D8A95857CDF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32288" y="1812373"/>
            <a:ext cx="3527426" cy="4351338"/>
          </a:xfrm>
        </p:spPr>
        <p:txBody>
          <a:bodyPr rIns="180000"/>
          <a:lstStyle/>
          <a:p>
            <a:pPr lvl="0"/>
            <a:r>
              <a:rPr lang="de-DE" dirty="0"/>
              <a:t>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F3DBBA6-120C-864A-89B5-95699E52D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2ED4AC8-B167-9644-ADE9-AB8491A21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kfmv.ch I Kaufmännischer Verband 2023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438DC45-A0CA-8942-A47D-6AF98C8AC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5A3F-C21F-9146-8FF3-676304E4AFA3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28CE3AE3-87BB-EC42-A378-446343F4ED9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859713" y="1808163"/>
            <a:ext cx="3494087" cy="4355548"/>
          </a:xfrm>
        </p:spPr>
        <p:txBody>
          <a:bodyPr/>
          <a:lstStyle/>
          <a:p>
            <a:pPr lvl="0"/>
            <a:r>
              <a:rPr lang="de-DE" dirty="0"/>
              <a:t>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</p:txBody>
      </p:sp>
    </p:spTree>
    <p:extLst>
      <p:ext uri="{BB962C8B-B14F-4D97-AF65-F5344CB8AC3E}">
        <p14:creationId xmlns:p14="http://schemas.microsoft.com/office/powerpoint/2010/main" val="2387998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1F23C71-977C-AA42-A828-1F7534680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6783"/>
            <a:ext cx="10515600" cy="84719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E6F9A46-D541-E84E-8B94-66BFF1C58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8B0CB2F1-DFA6-CA49-99D3-428C4CC5F3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50"/>
            <a:ext cx="4114800" cy="51328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de-CH"/>
              <a:t>kfmv.ch I Kaufmännischer Verband 2023</a:t>
            </a:r>
            <a:endParaRPr lang="de-DE" dirty="0"/>
          </a:p>
        </p:txBody>
      </p:sp>
      <p:sp>
        <p:nvSpPr>
          <p:cNvPr id="15" name="Datumsplatzhalter 5">
            <a:extLst>
              <a:ext uri="{FF2B5EF4-FFF2-40B4-BE49-F238E27FC236}">
                <a16:creationId xmlns:a16="http://schemas.microsoft.com/office/drawing/2014/main" id="{190EBD7D-6156-EA43-B9DC-BD5E90B534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356350"/>
            <a:ext cx="2743200" cy="5132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accent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6" name="Foliennummernplatzhalter 6">
            <a:extLst>
              <a:ext uri="{FF2B5EF4-FFF2-40B4-BE49-F238E27FC236}">
                <a16:creationId xmlns:a16="http://schemas.microsoft.com/office/drawing/2014/main" id="{1897836B-3883-7E42-B9E9-7AC44DD8DE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51328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fld id="{578BDB6C-7B10-224F-AD7C-BC0B7BD184C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4792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76" r:id="rId3"/>
    <p:sldLayoutId id="2147483675" r:id="rId4"/>
    <p:sldLayoutId id="2147483684" r:id="rId5"/>
    <p:sldLayoutId id="2147483685" r:id="rId6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1" kern="1200" spc="2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schrift Normal"/>
        <a:buChar char="&gt;"/>
        <a:defRPr sz="2400" kern="1200" spc="2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schrift Normal"/>
        <a:buChar char="&gt;"/>
        <a:defRPr sz="2000" kern="1200" spc="2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schrift Normal"/>
        <a:buChar char="&gt;"/>
        <a:defRPr sz="1800" kern="1200" spc="2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schrift Normal"/>
        <a:buChar char="&gt;"/>
        <a:defRPr sz="1800" kern="1200" spc="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orient="horz" pos="300" userDrawn="1">
          <p15:clr>
            <a:srgbClr val="F26B43"/>
          </p15:clr>
        </p15:guide>
        <p15:guide id="4" orient="horz" pos="1139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  <p15:guide id="6" orient="horz" pos="388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3DB089B-F5B5-454F-9878-64EC5F6B0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877"/>
            <a:ext cx="10515600" cy="11802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Übertitel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1CD7EFB-7DAC-1946-9A12-C2EBFC334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12373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Zwischentitel</a:t>
            </a:r>
          </a:p>
          <a:p>
            <a:pPr lvl="1"/>
            <a:r>
              <a:rPr lang="de-DE" dirty="0"/>
              <a:t>Lauftext </a:t>
            </a:r>
            <a:r>
              <a:rPr lang="de-DE" dirty="0" err="1"/>
              <a:t>gross</a:t>
            </a:r>
            <a:endParaRPr lang="de-DE" dirty="0"/>
          </a:p>
          <a:p>
            <a:pPr lvl="2"/>
            <a:r>
              <a:rPr lang="de-DE" dirty="0"/>
              <a:t>Aufzählung </a:t>
            </a:r>
            <a:r>
              <a:rPr lang="de-DE" dirty="0" err="1"/>
              <a:t>gross</a:t>
            </a:r>
            <a:endParaRPr lang="de-DE" dirty="0"/>
          </a:p>
          <a:p>
            <a:pPr lvl="3"/>
            <a:r>
              <a:rPr lang="de-DE" dirty="0"/>
              <a:t>Lauftext-Titel</a:t>
            </a:r>
          </a:p>
          <a:p>
            <a:pPr lvl="4"/>
            <a:r>
              <a:rPr lang="de-DE" dirty="0"/>
              <a:t>Lauftext klein</a:t>
            </a:r>
          </a:p>
          <a:p>
            <a:pPr lvl="5"/>
            <a:r>
              <a:rPr lang="de-DE" dirty="0"/>
              <a:t>Aufzählung klein</a:t>
            </a:r>
          </a:p>
          <a:p>
            <a:pPr lvl="6"/>
            <a:r>
              <a:rPr lang="de-DE" dirty="0"/>
              <a:t>Randnotizen</a:t>
            </a:r>
          </a:p>
          <a:p>
            <a:pPr lvl="7"/>
            <a:r>
              <a:rPr lang="de-DE" dirty="0" err="1"/>
              <a:t>Boxtext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A5C49C0-A42A-5B49-AA86-A19F598C23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357601"/>
            <a:ext cx="2743200" cy="500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accent3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182838A-62BB-DD46-97A5-1A4F4F8C5D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7600"/>
            <a:ext cx="3023221" cy="500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de-CH"/>
              <a:t>kfmv.ch I Kaufmännischer Verband 2023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178D5E7-2374-9C48-868B-6F092CF29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7600"/>
            <a:ext cx="2743200" cy="500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3"/>
                </a:solidFill>
              </a:defRPr>
            </a:lvl1pPr>
          </a:lstStyle>
          <a:p>
            <a:fld id="{1EB95A3F-C21F-9146-8FF3-676304E4AFA3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B7336850-BD16-F048-97EC-5E94BF4E0D9E}"/>
              </a:ext>
            </a:extLst>
          </p:cNvPr>
          <p:cNvCxnSpPr/>
          <p:nvPr userDrawn="1"/>
        </p:nvCxnSpPr>
        <p:spPr>
          <a:xfrm>
            <a:off x="0" y="6357600"/>
            <a:ext cx="1219200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09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79" r:id="rId3"/>
    <p:sldLayoutId id="2147483680" r:id="rId4"/>
    <p:sldLayoutId id="2147483673" r:id="rId5"/>
    <p:sldLayoutId id="2147483677" r:id="rId6"/>
    <p:sldLayoutId id="2147483681" r:id="rId7"/>
    <p:sldLayoutId id="2147483682" r:id="rId8"/>
    <p:sldLayoutId id="2147483670" r:id="rId9"/>
    <p:sldLayoutId id="2147483683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3200"/>
        </a:lnSpc>
        <a:spcBef>
          <a:spcPts val="1000"/>
        </a:spcBef>
        <a:buFont typeface="Systemschrift Normal"/>
        <a:buNone/>
        <a:defRPr sz="2800" b="1" kern="1200" spc="20" baseline="0">
          <a:solidFill>
            <a:schemeClr val="tx1"/>
          </a:solidFill>
          <a:latin typeface="+mn-lt"/>
          <a:ea typeface="+mn-ea"/>
          <a:cs typeface="+mn-cs"/>
        </a:defRPr>
      </a:lvl1pPr>
      <a:lvl2pPr marL="6350" indent="0" algn="l" defTabSz="914400" rtl="0" eaLnBrk="1" latinLnBrk="0" hangingPunct="1">
        <a:lnSpc>
          <a:spcPts val="3400"/>
        </a:lnSpc>
        <a:spcBef>
          <a:spcPts val="500"/>
        </a:spcBef>
        <a:buFont typeface="Systemschrift Normal"/>
        <a:buNone/>
        <a:tabLst/>
        <a:defRPr sz="2800" kern="1200" spc="20" baseline="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312738" indent="-306388" algn="l" defTabSz="914400" rtl="0" eaLnBrk="1" latinLnBrk="0" hangingPunct="1">
        <a:lnSpc>
          <a:spcPts val="3200"/>
        </a:lnSpc>
        <a:spcBef>
          <a:spcPts val="500"/>
        </a:spcBef>
        <a:buFont typeface="Systemschrift Normal"/>
        <a:buChar char="&gt;"/>
        <a:tabLst/>
        <a:defRPr sz="26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6350" indent="0" algn="l" defTabSz="914400" rtl="0" eaLnBrk="1" latinLnBrk="0" hangingPunct="1">
        <a:lnSpc>
          <a:spcPts val="2400"/>
        </a:lnSpc>
        <a:spcBef>
          <a:spcPts val="500"/>
        </a:spcBef>
        <a:buFont typeface="Systemschrift Normal"/>
        <a:buNone/>
        <a:tabLst/>
        <a:defRPr sz="2000" b="1" i="0" kern="1200" spc="20" baseline="0">
          <a:solidFill>
            <a:schemeClr val="tx1"/>
          </a:solidFill>
          <a:latin typeface="+mj-lt"/>
          <a:ea typeface="+mn-ea"/>
          <a:cs typeface="+mn-cs"/>
        </a:defRPr>
      </a:lvl4pPr>
      <a:lvl5pPr marL="6350" indent="0" algn="l" defTabSz="914400" rtl="0" eaLnBrk="1" latinLnBrk="0" hangingPunct="1">
        <a:lnSpc>
          <a:spcPts val="2600"/>
        </a:lnSpc>
        <a:spcBef>
          <a:spcPts val="500"/>
        </a:spcBef>
        <a:buFont typeface="Systemschrift Normal"/>
        <a:buNone/>
        <a:tabLst/>
        <a:defRPr lang="de-DE" sz="2000" b="0" i="0" kern="1200" spc="20" baseline="0" dirty="0" smtClean="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23838" indent="-223838" algn="l" defTabSz="914400" rtl="0" eaLnBrk="1" latinLnBrk="0" hangingPunct="1">
        <a:lnSpc>
          <a:spcPts val="2400"/>
        </a:lnSpc>
        <a:spcBef>
          <a:spcPts val="500"/>
        </a:spcBef>
        <a:buFont typeface="Systemschrift Normal"/>
        <a:buChar char="&gt;"/>
        <a:tabLst/>
        <a:defRPr sz="2000" kern="1200" spc="20" baseline="0">
          <a:solidFill>
            <a:schemeClr val="tx1"/>
          </a:solidFill>
          <a:latin typeface="+mn-lt"/>
          <a:ea typeface="+mn-ea"/>
          <a:cs typeface="+mn-cs"/>
        </a:defRPr>
      </a:lvl6pPr>
      <a:lvl7pPr marL="6350" indent="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None/>
        <a:tabLst/>
        <a:defRPr sz="2000" kern="1200" spc="20" baseline="0">
          <a:solidFill>
            <a:schemeClr val="bg2"/>
          </a:solidFill>
          <a:latin typeface="+mn-lt"/>
          <a:ea typeface="+mn-ea"/>
          <a:cs typeface="+mn-cs"/>
        </a:defRPr>
      </a:lvl7pPr>
      <a:lvl8pPr marL="6350" indent="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None/>
        <a:tabLst/>
        <a:defRPr sz="2000" kern="1200" spc="2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C35EA4"/>
          </p15:clr>
        </p15:guide>
        <p15:guide id="2" pos="529" userDrawn="1">
          <p15:clr>
            <a:srgbClr val="F26B43"/>
          </p15:clr>
        </p15:guide>
        <p15:guide id="3" pos="7151" userDrawn="1">
          <p15:clr>
            <a:srgbClr val="C35EA4"/>
          </p15:clr>
        </p15:guide>
        <p15:guide id="4" orient="horz" pos="2160" userDrawn="1">
          <p15:clr>
            <a:srgbClr val="F26B43"/>
          </p15:clr>
        </p15:guide>
        <p15:guide id="5" orient="horz" pos="300" userDrawn="1">
          <p15:clr>
            <a:srgbClr val="F26B43"/>
          </p15:clr>
        </p15:guide>
        <p15:guide id="6" orient="horz" pos="1139" userDrawn="1">
          <p15:clr>
            <a:srgbClr val="F26B43"/>
          </p15:clr>
        </p15:guide>
        <p15:guide id="7" orient="horz" pos="3884" userDrawn="1">
          <p15:clr>
            <a:srgbClr val="F26B43"/>
          </p15:clr>
        </p15:guide>
        <p15:guide id="8" pos="5495" userDrawn="1">
          <p15:clr>
            <a:srgbClr val="C35EA4"/>
          </p15:clr>
        </p15:guide>
        <p15:guide id="9" pos="2185" userDrawn="1">
          <p15:clr>
            <a:srgbClr val="C35EA4"/>
          </p15:clr>
        </p15:guide>
        <p15:guide id="20" pos="4951" userDrawn="1">
          <p15:clr>
            <a:srgbClr val="5ACBF0"/>
          </p15:clr>
        </p15:guide>
        <p15:guide id="21" pos="2729" userDrawn="1">
          <p15:clr>
            <a:srgbClr val="547EB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news-blogs.cisco.com/emea/de/2023/07/25/umfrage-workation/" TargetMode="Externa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async.twist.com/20-30-50-rule-remote-team-retreats/" TargetMode="Externa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michaelpage.ch/de/studien-wissenswertes/studien/talent-trends" TargetMode="Externa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www.campana-schott.com/media/user_upload/Downloads/Brochure/CH/2023/Broschuere_SSC-Studie_2023_CH_Final_Web.pdf" TargetMode="Externa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digitalnomads.startupmadeira.eu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.wysetc.org/2023/01/growth-and-developments-in-the-digital-nomad-market-since-covid-19/" TargetMode="Externa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www.linkedin.com/in/lorenzramseyer/" TargetMode="Externa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ysetc.org/2023/01/growth-and-developments-in-the-digital-nomad-market-since-covid-19/" TargetMode="External"/><Relationship Id="rId2" Type="http://schemas.openxmlformats.org/officeDocument/2006/relationships/hyperlink" Target="https://digitalnomads.startupmadeira.eu/" TargetMode="Externa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www.ourescape.co/" TargetMode="External"/><Relationship Id="rId4" Type="http://schemas.openxmlformats.org/officeDocument/2006/relationships/hyperlink" Target="https://www.rhylocate.ch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1C4683-95B1-EB4B-8824-629EDD5E8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Remote Work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722BD77-5683-6844-B4F4-2E72F505A98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dirty="0"/>
              <a:t>kfmv.ch I Kaufmännischer Verband 2023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D61F21-F03E-9149-9D30-8A8D06613AC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8BDB6C-7B10-224F-AD7C-BC0B7BD184C3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36A0B9-5B85-42A5-8B7C-50AF008E920B}"/>
              </a:ext>
            </a:extLst>
          </p:cNvPr>
          <p:cNvSpPr txBox="1"/>
          <p:nvPr/>
        </p:nvSpPr>
        <p:spPr>
          <a:xfrm>
            <a:off x="839788" y="1916832"/>
            <a:ext cx="90006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baseline="30000" dirty="0">
                <a:solidFill>
                  <a:schemeClr val="bg1"/>
                </a:solidFill>
                <a:cs typeface="Times New Roman" panose="02020603050405020304" pitchFamily="18" charset="0"/>
              </a:rPr>
              <a:t>Eine Revolution unserer Arbeitswelt und ihrer Orte</a:t>
            </a:r>
          </a:p>
          <a:p>
            <a:endParaRPr lang="de-DE" sz="3000" b="1" baseline="300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br>
              <a:rPr lang="de-DE" sz="3000" b="1" baseline="30000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de-DE" sz="3000" b="1" baseline="30000" dirty="0">
                <a:solidFill>
                  <a:schemeClr val="bg1"/>
                </a:solidFill>
                <a:cs typeface="Times New Roman" panose="02020603050405020304" pitchFamily="18" charset="0"/>
              </a:rPr>
              <a:t>Lorenz Ramseyer</a:t>
            </a:r>
            <a:br>
              <a:rPr lang="de-DE" sz="3000" b="1" baseline="30000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endParaRPr lang="de-DE" sz="3000" b="1" baseline="300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de-DE" sz="3000" b="1" baseline="30000" dirty="0">
                <a:solidFill>
                  <a:schemeClr val="bg1"/>
                </a:solidFill>
                <a:cs typeface="Times New Roman" panose="02020603050405020304" pitchFamily="18" charset="0"/>
              </a:rPr>
              <a:t>Präsident Digitale Nomaden Schweiz, Remote Work Berater,</a:t>
            </a:r>
          </a:p>
          <a:p>
            <a:r>
              <a:rPr lang="de-DE" sz="3000" b="1" baseline="30000" dirty="0">
                <a:solidFill>
                  <a:schemeClr val="bg1"/>
                </a:solidFill>
                <a:cs typeface="Times New Roman" panose="02020603050405020304" pitchFamily="18" charset="0"/>
              </a:rPr>
              <a:t>Speaker und Dozent </a:t>
            </a:r>
            <a:endParaRPr lang="de-CH" sz="3000" b="1" baseline="300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endParaRPr lang="de-CH" sz="3000" b="1" baseline="300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endParaRPr lang="de-CH" sz="3000" b="1" baseline="300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endParaRPr lang="de-CH" sz="3000" b="1" baseline="300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28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>
            <a:extLst>
              <a:ext uri="{FF2B5EF4-FFF2-40B4-BE49-F238E27FC236}">
                <a16:creationId xmlns:a16="http://schemas.microsoft.com/office/drawing/2014/main" id="{05401E0D-CCBA-4E04-854C-954B27C4C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 err="1"/>
              <a:t>Kommunikation</a:t>
            </a:r>
            <a:endParaRPr lang="en-US" dirty="0"/>
          </a:p>
        </p:txBody>
      </p:sp>
      <p:sp>
        <p:nvSpPr>
          <p:cNvPr id="1029" name="Content Placeholder 2">
            <a:extLst>
              <a:ext uri="{FF2B5EF4-FFF2-40B4-BE49-F238E27FC236}">
                <a16:creationId xmlns:a16="http://schemas.microsoft.com/office/drawing/2014/main" id="{4CE425B8-F0B7-428F-B1A4-48C9446CC2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DE" dirty="0" err="1"/>
              <a:t>Tooling</a:t>
            </a:r>
            <a:r>
              <a:rPr lang="de-DE" dirty="0"/>
              <a:t>… was die meisten Leute diskutieren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Beziehungsebene / Teamgefüge… was in Wahrheit wichtig ist</a:t>
            </a:r>
          </a:p>
        </p:txBody>
      </p:sp>
      <p:pic>
        <p:nvPicPr>
          <p:cNvPr id="11266" name="Picture 2" descr="Ein Bild, das Text, Person enthält.&#10;&#10;Automatisch generierte Beschreibung">
            <a:extLst>
              <a:ext uri="{FF2B5EF4-FFF2-40B4-BE49-F238E27FC236}">
                <a16:creationId xmlns:a16="http://schemas.microsoft.com/office/drawing/2014/main" id="{D17EB484-F1E0-4652-AB03-4969C3EF9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53005" y="1825625"/>
            <a:ext cx="3219990" cy="43513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B7F37B3-38EC-4029-98A1-6E30FBAD73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16039" y="6302384"/>
            <a:ext cx="94297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5B7BAA7-1395-4FFC-8E09-B86A0B237D4B}" type="datetime1">
              <a:rPr lang="de-CH" smtClean="0"/>
              <a:pPr>
                <a:spcAft>
                  <a:spcPts val="600"/>
                </a:spcAft>
              </a:pPr>
              <a:t>25.08.2023</a:t>
            </a:fld>
            <a:endParaRPr lang="de-CH"/>
          </a:p>
        </p:txBody>
      </p:sp>
      <p:sp>
        <p:nvSpPr>
          <p:cNvPr id="75" name="Footer Placeholder 5">
            <a:extLst>
              <a:ext uri="{FF2B5EF4-FFF2-40B4-BE49-F238E27FC236}">
                <a16:creationId xmlns:a16="http://schemas.microsoft.com/office/drawing/2014/main" id="{E398851C-2F37-4FAB-A43E-F37C3BB20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02384"/>
            <a:ext cx="782109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CH" dirty="0"/>
              <a:t>kfmv.ch I Kaufmännischer Verband 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9620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87C809-41E6-4BDB-9E5D-7F8547F43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de-DE" dirty="0"/>
              <a:t>Kommunikation / Probleme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2FF9B7-F4A3-4AB4-984D-19238CDCC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16039" y="6302384"/>
            <a:ext cx="94297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BECABAE-2A8F-4A67-A8BC-42976025B7E1}" type="datetime1">
              <a:rPr lang="de-CH" smtClean="0"/>
              <a:pPr>
                <a:spcAft>
                  <a:spcPts val="600"/>
                </a:spcAft>
              </a:pPr>
              <a:t>25.08.2023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8BBF7A-FF2B-4F43-8A1F-4D37A127A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02384"/>
            <a:ext cx="782109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CH" dirty="0"/>
              <a:t>kfmv.ch I Kaufmännischer Verband 2023</a:t>
            </a:r>
            <a:endParaRPr lang="de-DE" dirty="0"/>
          </a:p>
        </p:txBody>
      </p:sp>
      <p:graphicFrame>
        <p:nvGraphicFramePr>
          <p:cNvPr id="7" name="Inhaltsplatzhalter 2">
            <a:extLst>
              <a:ext uri="{FF2B5EF4-FFF2-40B4-BE49-F238E27FC236}">
                <a16:creationId xmlns:a16="http://schemas.microsoft.com/office/drawing/2014/main" id="{81CE000D-0912-2A4F-C4BA-FA263D04F9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731170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1025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>
            <a:extLst>
              <a:ext uri="{FF2B5EF4-FFF2-40B4-BE49-F238E27FC236}">
                <a16:creationId xmlns:a16="http://schemas.microsoft.com/office/drawing/2014/main" id="{05401E0D-CCBA-4E04-854C-954B27C4C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de-DE" dirty="0"/>
              <a:t>Autonomie &amp; Vertrauen</a:t>
            </a:r>
            <a:endParaRPr lang="en-US" dirty="0"/>
          </a:p>
        </p:txBody>
      </p:sp>
      <p:sp>
        <p:nvSpPr>
          <p:cNvPr id="1029" name="Content Placeholder 2">
            <a:extLst>
              <a:ext uri="{FF2B5EF4-FFF2-40B4-BE49-F238E27FC236}">
                <a16:creationId xmlns:a16="http://schemas.microsoft.com/office/drawing/2014/main" id="{4CE425B8-F0B7-428F-B1A4-48C9446CC2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dirty="0"/>
              <a:t>Erfolgsfaktoren für die digitale Kooperation:</a:t>
            </a:r>
            <a:br>
              <a:rPr lang="de-DE" dirty="0"/>
            </a:br>
            <a:br>
              <a:rPr lang="de-DE" dirty="0"/>
            </a:br>
            <a:r>
              <a:rPr lang="de-DE" dirty="0"/>
              <a:t>Wollen-Können-Dürfen</a:t>
            </a:r>
            <a:br>
              <a:rPr lang="de-DE" dirty="0"/>
            </a:br>
            <a:endParaRPr lang="de-DE" dirty="0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34D0DDB9-1043-433F-8DCD-14F838CE44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6172200" y="1825625"/>
            <a:ext cx="5181600" cy="43513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B7F37B3-38EC-4029-98A1-6E30FBAD73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16039" y="6302384"/>
            <a:ext cx="94297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5B7BAA7-1395-4FFC-8E09-B86A0B237D4B}" type="datetime1">
              <a:rPr lang="de-CH" smtClean="0"/>
              <a:pPr>
                <a:spcAft>
                  <a:spcPts val="600"/>
                </a:spcAft>
              </a:pPr>
              <a:t>25.08.2023</a:t>
            </a:fld>
            <a:endParaRPr lang="de-CH"/>
          </a:p>
        </p:txBody>
      </p:sp>
      <p:sp>
        <p:nvSpPr>
          <p:cNvPr id="75" name="Footer Placeholder 5">
            <a:extLst>
              <a:ext uri="{FF2B5EF4-FFF2-40B4-BE49-F238E27FC236}">
                <a16:creationId xmlns:a16="http://schemas.microsoft.com/office/drawing/2014/main" id="{E398851C-2F37-4FAB-A43E-F37C3BB20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02384"/>
            <a:ext cx="782109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CH" dirty="0"/>
              <a:t>kfmv.ch I Kaufmännischer Verband 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9801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404079-32D7-4663-AD11-1D4A0701E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Autodidaktisches Lernen</a:t>
            </a:r>
          </a:p>
        </p:txBody>
      </p:sp>
      <p:pic>
        <p:nvPicPr>
          <p:cNvPr id="8" name="Inhaltsplatzhalter 7" descr="Ein Bild, das Person, Gebäude, darstellend, draußen enthält.&#10;&#10;Automatisch generierte Beschreibung">
            <a:extLst>
              <a:ext uri="{FF2B5EF4-FFF2-40B4-BE49-F238E27FC236}">
                <a16:creationId xmlns:a16="http://schemas.microsoft.com/office/drawing/2014/main" id="{66B90B40-5BD1-4109-93C2-E7A296AA25C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543969"/>
            <a:ext cx="5181600" cy="2914650"/>
          </a:xfrm>
        </p:spPr>
      </p:pic>
      <p:pic>
        <p:nvPicPr>
          <p:cNvPr id="10" name="Inhaltsplatzhalter 9" descr="Ein Bild, das Text, drinnen, Boden, computer enthält.&#10;&#10;Automatisch generierte Beschreibung">
            <a:extLst>
              <a:ext uri="{FF2B5EF4-FFF2-40B4-BE49-F238E27FC236}">
                <a16:creationId xmlns:a16="http://schemas.microsoft.com/office/drawing/2014/main" id="{67A40E6E-4765-4F15-8E8F-16653D10E1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543969"/>
            <a:ext cx="5181600" cy="2914650"/>
          </a:xfrm>
        </p:spPr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037F078-C5A0-4465-A277-1B1463650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138CE-39F5-4C51-B9EF-8DE42740A430}" type="datetime1">
              <a:rPr lang="de-CH" smtClean="0"/>
              <a:t>25.08.2023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C811A17-31E7-4C63-B56D-E265F4EA0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de-CH" dirty="0"/>
              <a:t>kfmv.ch I Kaufmännischer Verband 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7428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CE51E7-4E98-4A2A-BDB8-DEF05F0F5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de-DE" dirty="0"/>
              <a:t>Work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anywhere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D1793FF-0011-4D55-8A03-62D4AEB01A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97885" y="1816109"/>
            <a:ext cx="1611385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de-DE" sz="2000" b="0" dirty="0"/>
              <a:t>Spotify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de-DE" sz="2000" b="0" dirty="0" err="1"/>
              <a:t>pwc</a:t>
            </a:r>
            <a:endParaRPr lang="de-DE" sz="2000" b="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de-DE" sz="2000" b="0" dirty="0"/>
              <a:t>Netflix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de-DE" sz="2000" b="0" dirty="0"/>
              <a:t>Google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de-DE" sz="2000" b="0" dirty="0"/>
              <a:t>Twitter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de-DE" sz="2000" b="0" dirty="0"/>
              <a:t>KPMG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de-DE" sz="2000" b="0" dirty="0"/>
              <a:t>Dropbox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de-DE" sz="2000" b="0" dirty="0" err="1"/>
              <a:t>Airbnb</a:t>
            </a:r>
            <a:endParaRPr lang="de-DE" sz="2000" b="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de-DE" sz="2000" b="0" dirty="0"/>
              <a:t>Facebook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de-DE" sz="2000" b="0" dirty="0"/>
              <a:t>SAP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85FDE9EB-D89D-F658-C21E-0418FF97E7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E0A67539-9CFD-4078-86F3-5858DE6D2F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16039" y="6302384"/>
            <a:ext cx="94297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4906B0-BB90-449A-9CB7-4D55D5601617}" type="datetime1">
              <a:rPr lang="de-CH" smtClean="0"/>
              <a:pPr>
                <a:spcAft>
                  <a:spcPts val="600"/>
                </a:spcAft>
              </a:pPr>
              <a:t>25.08.2023</a:t>
            </a:fld>
            <a:endParaRPr lang="de-CH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B119E5F4-0873-4ABB-ABEF-B9D948F4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02384"/>
            <a:ext cx="782109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CH" dirty="0"/>
              <a:t>kfmv.ch I Kaufmännischer Verband 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6931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3C3698A-D2AB-49DB-A8F3-32C16E621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de-DE" dirty="0" err="1"/>
              <a:t>Workation</a:t>
            </a:r>
            <a:r>
              <a:rPr lang="de-DE" dirty="0"/>
              <a:t> (Work &amp; </a:t>
            </a:r>
            <a:r>
              <a:rPr lang="de-DE" dirty="0" err="1"/>
              <a:t>Vacation</a:t>
            </a:r>
            <a:r>
              <a:rPr lang="de-DE" dirty="0"/>
              <a:t>)</a:t>
            </a:r>
            <a:endParaRPr lang="de-CH" dirty="0"/>
          </a:p>
        </p:txBody>
      </p:sp>
      <p:pic>
        <p:nvPicPr>
          <p:cNvPr id="8" name="Grafik 7" descr="Ein Bild, das Fenster, drinnen, Bett, Schlafzimmer enthält.&#10;&#10;Automatisch generierte Beschreibung">
            <a:extLst>
              <a:ext uri="{FF2B5EF4-FFF2-40B4-BE49-F238E27FC236}">
                <a16:creationId xmlns:a16="http://schemas.microsoft.com/office/drawing/2014/main" id="{BE6ADF59-F77D-E635-9C3A-5347901899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838200" y="1825625"/>
            <a:ext cx="5181600" cy="4351338"/>
          </a:xfrm>
          <a:prstGeom prst="rect">
            <a:avLst/>
          </a:prstGeom>
          <a:noFill/>
        </p:spPr>
      </p:pic>
      <p:pic>
        <p:nvPicPr>
          <p:cNvPr id="10" name="Grafik 9" descr="Ein Bild, das draußen, Berg, Hochland enthält.&#10;&#10;Automatisch generierte Beschreibung">
            <a:extLst>
              <a:ext uri="{FF2B5EF4-FFF2-40B4-BE49-F238E27FC236}">
                <a16:creationId xmlns:a16="http://schemas.microsoft.com/office/drawing/2014/main" id="{A176C759-4215-BDBA-1B63-98F09D0BB9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D37A69F-B01F-4B58-BF93-39FD34594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02384"/>
            <a:ext cx="782109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CH" dirty="0"/>
              <a:t>kfmv.ch I Kaufmännischer Verband 2023</a:t>
            </a:r>
            <a:endParaRPr lang="de-DE" dirty="0"/>
          </a:p>
        </p:txBody>
      </p:sp>
      <p:sp>
        <p:nvSpPr>
          <p:cNvPr id="5" name="Datumsplatzhalter 10">
            <a:extLst>
              <a:ext uri="{FF2B5EF4-FFF2-40B4-BE49-F238E27FC236}">
                <a16:creationId xmlns:a16="http://schemas.microsoft.com/office/drawing/2014/main" id="{59F53D69-F953-FF1C-E595-AFDCFC744D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16039" y="6302384"/>
            <a:ext cx="94297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4906B0-BB90-449A-9CB7-4D55D5601617}" type="datetime1">
              <a:rPr lang="de-CH" smtClean="0"/>
              <a:pPr>
                <a:spcAft>
                  <a:spcPts val="600"/>
                </a:spcAft>
              </a:pPr>
              <a:t>25.08.2023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26213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CE51E7-4E98-4A2A-BDB8-DEF05F0F5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de-DE" dirty="0" err="1"/>
              <a:t>Workation</a:t>
            </a:r>
            <a:r>
              <a:rPr lang="de-DE" dirty="0"/>
              <a:t> Tage in Deutschland</a:t>
            </a:r>
            <a:endParaRPr lang="de-CH" dirty="0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E0A67539-9CFD-4078-86F3-5858DE6D2F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16039" y="6302384"/>
            <a:ext cx="94297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4906B0-BB90-449A-9CB7-4D55D5601617}" type="datetime1">
              <a:rPr lang="de-CH" smtClean="0"/>
              <a:pPr>
                <a:spcAft>
                  <a:spcPts val="600"/>
                </a:spcAft>
              </a:pPr>
              <a:t>25.08.2023</a:t>
            </a:fld>
            <a:endParaRPr lang="de-CH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B119E5F4-0873-4ABB-ABEF-B9D948F4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02384"/>
            <a:ext cx="782109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CH" dirty="0"/>
              <a:t>kfmv.ch I Kaufmännischer Verband 2023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D4AC9EB-3648-5539-CC56-05F67A63D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061" y="1573242"/>
            <a:ext cx="7355878" cy="457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288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>
            <a:extLst>
              <a:ext uri="{FF2B5EF4-FFF2-40B4-BE49-F238E27FC236}">
                <a16:creationId xmlns:a16="http://schemas.microsoft.com/office/drawing/2014/main" id="{05401E0D-CCBA-4E04-854C-954B27C4C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de-DE" dirty="0" err="1"/>
              <a:t>Workation</a:t>
            </a:r>
            <a:r>
              <a:rPr lang="de-DE" dirty="0"/>
              <a:t> wird relevant</a:t>
            </a:r>
            <a:br>
              <a:rPr lang="de-DE" dirty="0"/>
            </a:br>
            <a:r>
              <a:rPr lang="de-DE" sz="1900" dirty="0"/>
              <a:t>Cisco-Umfrage von YouGov zum Thema </a:t>
            </a:r>
            <a:r>
              <a:rPr lang="de-DE" sz="1900" dirty="0" err="1"/>
              <a:t>Workation</a:t>
            </a:r>
            <a:r>
              <a:rPr lang="de-DE" sz="1900" dirty="0"/>
              <a:t> unter 1.050 deutschen ArbeitnehmerInnen, 2023 - </a:t>
            </a:r>
            <a:r>
              <a:rPr lang="de-DE" sz="1900" dirty="0">
                <a:hlinkClick r:id="rId2"/>
              </a:rPr>
              <a:t>Studie</a:t>
            </a:r>
            <a:endParaRPr lang="en-US" dirty="0"/>
          </a:p>
        </p:txBody>
      </p:sp>
      <p:sp>
        <p:nvSpPr>
          <p:cNvPr id="1029" name="Content Placeholder 2">
            <a:extLst>
              <a:ext uri="{FF2B5EF4-FFF2-40B4-BE49-F238E27FC236}">
                <a16:creationId xmlns:a16="http://schemas.microsoft.com/office/drawing/2014/main" id="{4CE425B8-F0B7-428F-B1A4-48C9446CC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de-DE" sz="2200" dirty="0" err="1"/>
              <a:t>Workation</a:t>
            </a:r>
            <a:r>
              <a:rPr lang="de-DE" sz="2200" dirty="0"/>
              <a:t> geplant</a:t>
            </a:r>
          </a:p>
        </p:txBody>
      </p:sp>
      <p:sp>
        <p:nvSpPr>
          <p:cNvPr id="74" name="Text Placeholder 4">
            <a:extLst>
              <a:ext uri="{FF2B5EF4-FFF2-40B4-BE49-F238E27FC236}">
                <a16:creationId xmlns:a16="http://schemas.microsoft.com/office/drawing/2014/main" id="{26C44618-FB66-945D-3A30-FF0AB7581D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/>
          <a:lstStyle/>
          <a:p>
            <a:r>
              <a:rPr lang="de-DE" sz="2400" dirty="0"/>
              <a:t>Wahl des Arbeitgebers</a:t>
            </a:r>
          </a:p>
        </p:txBody>
      </p:sp>
      <p:sp>
        <p:nvSpPr>
          <p:cNvPr id="75" name="Footer Placeholder 5">
            <a:extLst>
              <a:ext uri="{FF2B5EF4-FFF2-40B4-BE49-F238E27FC236}">
                <a16:creationId xmlns:a16="http://schemas.microsoft.com/office/drawing/2014/main" id="{E398851C-2F37-4FAB-A43E-F37C3BB20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02384"/>
            <a:ext cx="782109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CH" dirty="0"/>
              <a:t>kfmv.ch I Kaufmännischer Verband 2023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6C02C1B-C7A7-A1D1-B6EC-F432F854D0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618602"/>
            <a:ext cx="3375750" cy="339093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6F9DBD2-1BDA-E5E0-BDE3-9FD2BDBAD8B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250" y="2619000"/>
            <a:ext cx="3375750" cy="3390535"/>
          </a:xfrm>
          <a:prstGeom prst="rect">
            <a:avLst/>
          </a:prstGeom>
        </p:spPr>
      </p:pic>
      <p:sp>
        <p:nvSpPr>
          <p:cNvPr id="2" name="Datumsplatzhalter 10">
            <a:extLst>
              <a:ext uri="{FF2B5EF4-FFF2-40B4-BE49-F238E27FC236}">
                <a16:creationId xmlns:a16="http://schemas.microsoft.com/office/drawing/2014/main" id="{854EE39F-5A8A-CF22-5248-E3A0712EEC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16039" y="6302384"/>
            <a:ext cx="94297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4906B0-BB90-449A-9CB7-4D55D5601617}" type="datetime1">
              <a:rPr lang="de-CH" smtClean="0"/>
              <a:pPr>
                <a:spcAft>
                  <a:spcPts val="600"/>
                </a:spcAft>
              </a:pPr>
              <a:t>25.08.2023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04810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87C809-41E6-4BDB-9E5D-7F8547F43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 err="1"/>
              <a:t>Workation</a:t>
            </a:r>
            <a:r>
              <a:rPr lang="en-US" dirty="0"/>
              <a:t> </a:t>
            </a:r>
            <a:r>
              <a:rPr lang="en-US" dirty="0" err="1"/>
              <a:t>Hotelplan</a:t>
            </a:r>
            <a:r>
              <a:rPr lang="en-US" dirty="0"/>
              <a:t> Group</a:t>
            </a:r>
            <a:br>
              <a:rPr lang="de-DE" dirty="0"/>
            </a:br>
            <a:r>
              <a:rPr lang="en-US" sz="1700" dirty="0"/>
              <a:t>Laura Meyer - CEO </a:t>
            </a:r>
            <a:r>
              <a:rPr lang="en-US" sz="1700" dirty="0" err="1"/>
              <a:t>Hotelplan</a:t>
            </a:r>
            <a:r>
              <a:rPr lang="en-US" sz="1700" dirty="0"/>
              <a:t> Group, </a:t>
            </a:r>
            <a:r>
              <a:rPr lang="en-US" sz="1700" dirty="0" err="1"/>
              <a:t>Linkedin</a:t>
            </a:r>
            <a:r>
              <a:rPr lang="en-US" sz="1700" dirty="0"/>
              <a:t> 2023</a:t>
            </a:r>
            <a:endParaRPr lang="de-CH" sz="17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21EC57-756D-4797-AC90-43F630260B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62800" cy="4351338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de-DE" sz="2000" dirty="0"/>
              <a:t>Mehr als 150 Mitarbeitende der Hotelplan Group haben im Jahr 2022 das </a:t>
            </a:r>
            <a:r>
              <a:rPr lang="de-DE" sz="2000" dirty="0" err="1"/>
              <a:t>Workation</a:t>
            </a:r>
            <a:r>
              <a:rPr lang="de-DE" sz="2000" dirty="0"/>
              <a:t>-Angebot genutzt und reisten in mehr als 25 Länder.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2FF9B7-F4A3-4AB4-984D-19238CDCC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16039" y="6302384"/>
            <a:ext cx="94297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BECABAE-2A8F-4A67-A8BC-42976025B7E1}" type="datetime1">
              <a:rPr lang="de-CH" smtClean="0"/>
              <a:pPr>
                <a:spcAft>
                  <a:spcPts val="600"/>
                </a:spcAft>
              </a:pPr>
              <a:t>25.08.2023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8BBF7A-FF2B-4F43-8A1F-4D37A127A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02384"/>
            <a:ext cx="782109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CH" dirty="0"/>
              <a:t>kfmv.ch I Kaufmännischer Verband 2023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488BF24-3062-2C36-52CF-AB9A931A9B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6327990" y="1692857"/>
            <a:ext cx="5181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3700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>
            <a:extLst>
              <a:ext uri="{FF2B5EF4-FFF2-40B4-BE49-F238E27FC236}">
                <a16:creationId xmlns:a16="http://schemas.microsoft.com/office/drawing/2014/main" id="{05401E0D-CCBA-4E04-854C-954B27C4C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 fontScale="90000"/>
          </a:bodyPr>
          <a:lstStyle/>
          <a:p>
            <a:r>
              <a:rPr lang="de-DE" dirty="0"/>
              <a:t>Wieviel Firmen erlauben </a:t>
            </a:r>
            <a:r>
              <a:rPr lang="de-DE" dirty="0" err="1"/>
              <a:t>Workations</a:t>
            </a:r>
            <a:r>
              <a:rPr lang="de-DE" dirty="0"/>
              <a:t>?</a:t>
            </a:r>
            <a:br>
              <a:rPr lang="de-DE" dirty="0"/>
            </a:br>
            <a:r>
              <a:rPr lang="de-DE" sz="1900" dirty="0"/>
              <a:t>Quelle: Vamoz.io - </a:t>
            </a:r>
            <a:r>
              <a:rPr lang="en-US" sz="1900" dirty="0"/>
              <a:t>Numbers based on ongoing market research and interviews from sales and active outreach, 2023</a:t>
            </a:r>
            <a:endParaRPr lang="en-US" dirty="0"/>
          </a:p>
        </p:txBody>
      </p:sp>
      <p:sp>
        <p:nvSpPr>
          <p:cNvPr id="75" name="Footer Placeholder 5">
            <a:extLst>
              <a:ext uri="{FF2B5EF4-FFF2-40B4-BE49-F238E27FC236}">
                <a16:creationId xmlns:a16="http://schemas.microsoft.com/office/drawing/2014/main" id="{E398851C-2F37-4FAB-A43E-F37C3BB20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02384"/>
            <a:ext cx="782109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CH" dirty="0"/>
              <a:t>kfmv.ch I Kaufmännischer Verband 2023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BD892C4-AB01-A3C3-6AFA-131D6AE5A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537" y="2034000"/>
            <a:ext cx="8162925" cy="3724275"/>
          </a:xfrm>
          <a:prstGeom prst="rect">
            <a:avLst/>
          </a:prstGeom>
        </p:spPr>
      </p:pic>
      <p:sp>
        <p:nvSpPr>
          <p:cNvPr id="2" name="Datumsplatzhalter 10">
            <a:extLst>
              <a:ext uri="{FF2B5EF4-FFF2-40B4-BE49-F238E27FC236}">
                <a16:creationId xmlns:a16="http://schemas.microsoft.com/office/drawing/2014/main" id="{92815E10-EABD-C7EB-E984-917F667BD6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16039" y="6302384"/>
            <a:ext cx="94297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4906B0-BB90-449A-9CB7-4D55D5601617}" type="datetime1">
              <a:rPr lang="de-CH" smtClean="0"/>
              <a:pPr>
                <a:spcAft>
                  <a:spcPts val="600"/>
                </a:spcAft>
              </a:pPr>
              <a:t>25.08.2023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51618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283;p41" descr="Ein Bild, das Person, Schritt enthält.&#10;&#10;Automatisch generierte Beschreibung">
            <a:extLst>
              <a:ext uri="{FF2B5EF4-FFF2-40B4-BE49-F238E27FC236}">
                <a16:creationId xmlns:a16="http://schemas.microsoft.com/office/drawing/2014/main" id="{46BE3CDC-47AA-4EC0-A2F2-9AB765B5766A}"/>
              </a:ext>
            </a:extLst>
          </p:cNvPr>
          <p:cNvPicPr preferRelativeResize="0">
            <a:picLocks noGrp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itle 2">
            <a:extLst>
              <a:ext uri="{FF2B5EF4-FFF2-40B4-BE49-F238E27FC236}">
                <a16:creationId xmlns:a16="http://schemas.microsoft.com/office/drawing/2014/main" id="{DDB8C44C-3250-4DC9-8D98-3F9851738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03" y="418221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Lorenz Ramseyer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Remote Work Consultant &amp; </a:t>
            </a:r>
            <a:r>
              <a:rPr lang="en-US" dirty="0" err="1">
                <a:solidFill>
                  <a:schemeClr val="tx1"/>
                </a:solidFill>
              </a:rPr>
              <a:t>Präsident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Digitale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Nomaden</a:t>
            </a:r>
            <a:r>
              <a:rPr lang="en-US" dirty="0">
                <a:solidFill>
                  <a:schemeClr val="tx1"/>
                </a:solidFill>
              </a:rPr>
              <a:t> Schweiz</a:t>
            </a:r>
          </a:p>
        </p:txBody>
      </p:sp>
      <p:sp>
        <p:nvSpPr>
          <p:cNvPr id="4" name="Datumsplatzhalter 3" hidden="1">
            <a:extLst>
              <a:ext uri="{FF2B5EF4-FFF2-40B4-BE49-F238E27FC236}">
                <a16:creationId xmlns:a16="http://schemas.microsoft.com/office/drawing/2014/main" id="{6858608B-CB12-425B-B428-DFC000C354E5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616039" y="6302384"/>
            <a:ext cx="94297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909B05D8-F536-4D06-B0DA-7EE54F04900E}" type="datetime1">
              <a:rPr lang="de-CH" smtClean="0"/>
              <a:pPr>
                <a:spcAft>
                  <a:spcPts val="600"/>
                </a:spcAft>
              </a:pPr>
              <a:t>25.08.2023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64907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>
            <a:extLst>
              <a:ext uri="{FF2B5EF4-FFF2-40B4-BE49-F238E27FC236}">
                <a16:creationId xmlns:a16="http://schemas.microsoft.com/office/drawing/2014/main" id="{05401E0D-CCBA-4E04-854C-954B27C4C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de-DE" dirty="0"/>
              <a:t>20/30/50 </a:t>
            </a:r>
            <a:r>
              <a:rPr lang="de-DE" dirty="0" err="1"/>
              <a:t>Workation</a:t>
            </a:r>
            <a:r>
              <a:rPr lang="de-DE" dirty="0"/>
              <a:t> Regel</a:t>
            </a:r>
            <a:br>
              <a:rPr lang="de-DE" dirty="0"/>
            </a:br>
            <a:r>
              <a:rPr lang="de-DE" sz="1900" dirty="0"/>
              <a:t>Fully Remote Firma </a:t>
            </a:r>
            <a:r>
              <a:rPr lang="de-DE" sz="1900" dirty="0" err="1"/>
              <a:t>Doist</a:t>
            </a:r>
            <a:r>
              <a:rPr lang="en-US" sz="1900" dirty="0"/>
              <a:t>, Twist </a:t>
            </a:r>
            <a:r>
              <a:rPr lang="en-US" sz="19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Blog</a:t>
            </a:r>
            <a:r>
              <a:rPr lang="en-US" sz="1900" dirty="0"/>
              <a:t>, Chase Warrington, 2022</a:t>
            </a:r>
          </a:p>
        </p:txBody>
      </p:sp>
      <p:sp>
        <p:nvSpPr>
          <p:cNvPr id="1029" name="Content Placeholder 2">
            <a:extLst>
              <a:ext uri="{FF2B5EF4-FFF2-40B4-BE49-F238E27FC236}">
                <a16:creationId xmlns:a16="http://schemas.microsoft.com/office/drawing/2014/main" id="{4CE425B8-F0B7-428F-B1A4-48C9446CC2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20 % Dedizierte Arbeitssitzungen: Ausrichtung des Teams auf Organisationsziele.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30 % Geplante soziale Aktivitäten: Wahlbasiertes Teambuilding.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50 % Erholung, Entspannung, Freizeit: Authentische Verbindungen durch zufällige Gespräche.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B7F37B3-38EC-4029-98A1-6E30FBAD73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16039" y="6302384"/>
            <a:ext cx="94297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5B7BAA7-1395-4FFC-8E09-B86A0B237D4B}" type="datetime1">
              <a:rPr lang="de-CH" smtClean="0"/>
              <a:pPr>
                <a:spcAft>
                  <a:spcPts val="600"/>
                </a:spcAft>
              </a:pPr>
              <a:t>25.08.2023</a:t>
            </a:fld>
            <a:endParaRPr lang="de-CH"/>
          </a:p>
        </p:txBody>
      </p:sp>
      <p:sp>
        <p:nvSpPr>
          <p:cNvPr id="75" name="Footer Placeholder 5">
            <a:extLst>
              <a:ext uri="{FF2B5EF4-FFF2-40B4-BE49-F238E27FC236}">
                <a16:creationId xmlns:a16="http://schemas.microsoft.com/office/drawing/2014/main" id="{E398851C-2F37-4FAB-A43E-F37C3BB20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02384"/>
            <a:ext cx="782109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CH" dirty="0"/>
              <a:t>kfmv.ch I Kaufmännischer Verband 2023</a:t>
            </a:r>
            <a:endParaRPr lang="de-DE" dirty="0"/>
          </a:p>
        </p:txBody>
      </p:sp>
      <p:pic>
        <p:nvPicPr>
          <p:cNvPr id="2050" name="Picture 2" descr="A pie chart with three sections is shown. From the left in clockwise order: 50% Free Time, 20% Work, 30% Activities. End desc">
            <a:extLst>
              <a:ext uri="{FF2B5EF4-FFF2-40B4-BE49-F238E27FC236}">
                <a16:creationId xmlns:a16="http://schemas.microsoft.com/office/drawing/2014/main" id="{F1B529E7-8552-2F52-F324-E5A61AF97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9612" y="1836678"/>
            <a:ext cx="5112470" cy="318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129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>
            <a:extLst>
              <a:ext uri="{FF2B5EF4-FFF2-40B4-BE49-F238E27FC236}">
                <a16:creationId xmlns:a16="http://schemas.microsoft.com/office/drawing/2014/main" id="{05401E0D-CCBA-4E04-854C-954B27C4C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de-DE" dirty="0"/>
              <a:t>Eigenes Wohlbefinden &amp; Flexibilität</a:t>
            </a:r>
            <a:br>
              <a:rPr lang="de-DE" dirty="0"/>
            </a:br>
            <a:r>
              <a:rPr lang="de-DE" sz="1900" dirty="0"/>
              <a:t>Quelle: Talent Trends 2023: Trends im Recruiting, Michael Page, </a:t>
            </a:r>
            <a:r>
              <a:rPr lang="de-DE" sz="1900" dirty="0">
                <a:hlinkClick r:id="rId2"/>
              </a:rPr>
              <a:t>Link</a:t>
            </a:r>
            <a:r>
              <a:rPr lang="de-DE" sz="1900" dirty="0"/>
              <a:t> zur Studie</a:t>
            </a:r>
            <a:endParaRPr lang="en-US" dirty="0"/>
          </a:p>
        </p:txBody>
      </p:sp>
      <p:sp>
        <p:nvSpPr>
          <p:cNvPr id="75" name="Footer Placeholder 5">
            <a:extLst>
              <a:ext uri="{FF2B5EF4-FFF2-40B4-BE49-F238E27FC236}">
                <a16:creationId xmlns:a16="http://schemas.microsoft.com/office/drawing/2014/main" id="{E398851C-2F37-4FAB-A43E-F37C3BB20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02384"/>
            <a:ext cx="782109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CH" dirty="0"/>
              <a:t>kfmv.ch I Kaufmännischer Verband 2023</a:t>
            </a:r>
            <a:endParaRPr lang="de-DE" dirty="0"/>
          </a:p>
        </p:txBody>
      </p:sp>
      <p:pic>
        <p:nvPicPr>
          <p:cNvPr id="1026" name="Picture 2" descr="Keine alternative Textbeschreibung für dieses Bild vorhanden">
            <a:extLst>
              <a:ext uri="{FF2B5EF4-FFF2-40B4-BE49-F238E27FC236}">
                <a16:creationId xmlns:a16="http://schemas.microsoft.com/office/drawing/2014/main" id="{E3AC6E42-4D66-3E90-C373-FF3FC20A7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6000" y="2154896"/>
            <a:ext cx="7335075" cy="331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umsplatzhalter 10">
            <a:extLst>
              <a:ext uri="{FF2B5EF4-FFF2-40B4-BE49-F238E27FC236}">
                <a16:creationId xmlns:a16="http://schemas.microsoft.com/office/drawing/2014/main" id="{7BF91F30-270D-2A39-85F7-0D5A75FDB3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16039" y="6302384"/>
            <a:ext cx="94297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4906B0-BB90-449A-9CB7-4D55D5601617}" type="datetime1">
              <a:rPr lang="de-CH" smtClean="0"/>
              <a:pPr>
                <a:spcAft>
                  <a:spcPts val="600"/>
                </a:spcAft>
              </a:pPr>
              <a:t>25.08.2023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35412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le 1">
            <a:extLst>
              <a:ext uri="{FF2B5EF4-FFF2-40B4-BE49-F238E27FC236}">
                <a16:creationId xmlns:a16="http://schemas.microsoft.com/office/drawing/2014/main" id="{6F5C99F9-4578-890E-7612-702002253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Hybrid Work </a:t>
            </a:r>
            <a:r>
              <a:rPr lang="en-US" dirty="0" err="1"/>
              <a:t>Modelle</a:t>
            </a:r>
            <a:endParaRPr lang="en-US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132B161-DF96-5BAB-7EE2-7914F9E12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37099"/>
            <a:ext cx="10515600" cy="3128390"/>
          </a:xfrm>
          <a:prstGeom prst="rect">
            <a:avLst/>
          </a:prstGeom>
          <a:noFill/>
        </p:spPr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B7F37B3-38EC-4029-98A1-6E30FBAD73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16039" y="6302384"/>
            <a:ext cx="94297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5B7BAA7-1395-4FFC-8E09-B86A0B237D4B}" type="datetime1">
              <a:rPr lang="de-CH" smtClean="0"/>
              <a:pPr>
                <a:spcAft>
                  <a:spcPts val="600"/>
                </a:spcAft>
              </a:pPr>
              <a:t>25.08.2023</a:t>
            </a:fld>
            <a:endParaRPr lang="de-CH"/>
          </a:p>
        </p:txBody>
      </p:sp>
      <p:sp>
        <p:nvSpPr>
          <p:cNvPr id="75" name="Footer Placeholder 5">
            <a:extLst>
              <a:ext uri="{FF2B5EF4-FFF2-40B4-BE49-F238E27FC236}">
                <a16:creationId xmlns:a16="http://schemas.microsoft.com/office/drawing/2014/main" id="{E398851C-2F37-4FAB-A43E-F37C3BB20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02384"/>
            <a:ext cx="782109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CH" dirty="0"/>
              <a:t>kfmv.ch I Kaufmännischer Verband 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95568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le 1">
            <a:extLst>
              <a:ext uri="{FF2B5EF4-FFF2-40B4-BE49-F238E27FC236}">
                <a16:creationId xmlns:a16="http://schemas.microsoft.com/office/drawing/2014/main" id="{6F5C99F9-4578-890E-7612-702002253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Hybrid Work Schweiz</a:t>
            </a:r>
            <a:br>
              <a:rPr lang="en-US" dirty="0"/>
            </a:br>
            <a:r>
              <a:rPr lang="en-US" sz="2000" dirty="0"/>
              <a:t>Quelle: </a:t>
            </a:r>
            <a:r>
              <a:rPr lang="it-IT" sz="2000" dirty="0"/>
              <a:t>Social Collaboration </a:t>
            </a:r>
            <a:r>
              <a:rPr lang="it-IT" sz="2000" dirty="0" err="1">
                <a:hlinkClick r:id="rId2"/>
              </a:rPr>
              <a:t>Studie</a:t>
            </a:r>
            <a:r>
              <a:rPr lang="it-IT" sz="2000" dirty="0"/>
              <a:t> 2023 von Campana &amp; </a:t>
            </a:r>
            <a:r>
              <a:rPr lang="it-IT" sz="2000" dirty="0" err="1"/>
              <a:t>Schott</a:t>
            </a:r>
            <a:endParaRPr lang="en-US" sz="2000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B7F37B3-38EC-4029-98A1-6E30FBAD73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16039" y="6302384"/>
            <a:ext cx="94297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5B7BAA7-1395-4FFC-8E09-B86A0B237D4B}" type="datetime1">
              <a:rPr lang="de-CH" smtClean="0"/>
              <a:pPr>
                <a:spcAft>
                  <a:spcPts val="600"/>
                </a:spcAft>
              </a:pPr>
              <a:t>25.08.2023</a:t>
            </a:fld>
            <a:endParaRPr lang="de-CH"/>
          </a:p>
        </p:txBody>
      </p:sp>
      <p:sp>
        <p:nvSpPr>
          <p:cNvPr id="75" name="Footer Placeholder 5">
            <a:extLst>
              <a:ext uri="{FF2B5EF4-FFF2-40B4-BE49-F238E27FC236}">
                <a16:creationId xmlns:a16="http://schemas.microsoft.com/office/drawing/2014/main" id="{E398851C-2F37-4FAB-A43E-F37C3BB20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02384"/>
            <a:ext cx="782109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CH" dirty="0"/>
              <a:t>kfmv.ch I Kaufmännischer Verband 2023</a:t>
            </a:r>
            <a:endParaRPr lang="de-DE" dirty="0"/>
          </a:p>
        </p:txBody>
      </p:sp>
      <p:pic>
        <p:nvPicPr>
          <p:cNvPr id="1026" name="Picture 2" descr="Keine alternative Textbeschreibung für dieses Bild vorhanden">
            <a:extLst>
              <a:ext uri="{FF2B5EF4-FFF2-40B4-BE49-F238E27FC236}">
                <a16:creationId xmlns:a16="http://schemas.microsoft.com/office/drawing/2014/main" id="{298F2506-4CF0-7060-2F7F-B0B2ECEF7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851" y="1852527"/>
            <a:ext cx="8067675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806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>
            <a:extLst>
              <a:ext uri="{FF2B5EF4-FFF2-40B4-BE49-F238E27FC236}">
                <a16:creationId xmlns:a16="http://schemas.microsoft.com/office/drawing/2014/main" id="{05401E0D-CCBA-4E04-854C-954B27C4C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 fontScale="90000"/>
          </a:bodyPr>
          <a:lstStyle/>
          <a:p>
            <a:r>
              <a:rPr lang="de-DE" dirty="0"/>
              <a:t>Hybrid Work: Brücke zwischen Büro und Remote Work</a:t>
            </a:r>
            <a:endParaRPr lang="en-US" dirty="0"/>
          </a:p>
        </p:txBody>
      </p:sp>
      <p:pic>
        <p:nvPicPr>
          <p:cNvPr id="17410" name="Picture 2" descr="Ein Bild, das Baum, Zaun, draußen, Geländer enthält.&#10;&#10;Automatisch generierte Beschreibung">
            <a:extLst>
              <a:ext uri="{FF2B5EF4-FFF2-40B4-BE49-F238E27FC236}">
                <a16:creationId xmlns:a16="http://schemas.microsoft.com/office/drawing/2014/main" id="{479D5AF7-7A3E-4563-9D7A-28F16BFBD1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 bwMode="auto">
          <a:xfrm>
            <a:off x="838200" y="1825625"/>
            <a:ext cx="51816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Content Placeholder 2">
            <a:extLst>
              <a:ext uri="{FF2B5EF4-FFF2-40B4-BE49-F238E27FC236}">
                <a16:creationId xmlns:a16="http://schemas.microsoft.com/office/drawing/2014/main" id="{4CE425B8-F0B7-428F-B1A4-48C9446CC2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Selbstführung mit Freiräumen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Vertrauen ins Team &amp; 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Remote </a:t>
            </a:r>
            <a:r>
              <a:rPr lang="de-DE" dirty="0" err="1"/>
              <a:t>first</a:t>
            </a:r>
            <a:r>
              <a:rPr lang="de-DE" dirty="0"/>
              <a:t>! Asynchron &amp; online Dokumentation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B7F37B3-38EC-4029-98A1-6E30FBAD73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16039" y="6302384"/>
            <a:ext cx="94297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5B7BAA7-1395-4FFC-8E09-B86A0B237D4B}" type="datetime1">
              <a:rPr lang="de-CH" smtClean="0"/>
              <a:pPr>
                <a:spcAft>
                  <a:spcPts val="600"/>
                </a:spcAft>
              </a:pPr>
              <a:t>25.08.2023</a:t>
            </a:fld>
            <a:endParaRPr lang="de-CH"/>
          </a:p>
        </p:txBody>
      </p:sp>
      <p:sp>
        <p:nvSpPr>
          <p:cNvPr id="75" name="Footer Placeholder 5">
            <a:extLst>
              <a:ext uri="{FF2B5EF4-FFF2-40B4-BE49-F238E27FC236}">
                <a16:creationId xmlns:a16="http://schemas.microsoft.com/office/drawing/2014/main" id="{E398851C-2F37-4FAB-A43E-F37C3BB20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02384"/>
            <a:ext cx="782109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CH" dirty="0"/>
              <a:t>kfmv.ch I Kaufmännischer Verband 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94779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D06D76C-4C0A-9EFB-E79B-DEF1D41779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273300"/>
            <a:ext cx="5226050" cy="3457575"/>
          </a:xfrm>
          <a:prstGeom prst="rect">
            <a:avLst/>
          </a:prstGeom>
        </p:spPr>
      </p:pic>
      <p:pic>
        <p:nvPicPr>
          <p:cNvPr id="1026" name="Picture 2" descr="Ist möglicherweise ein Bild von Laptop, Möbel, Innenbereich und Büro">
            <a:extLst>
              <a:ext uri="{FF2B5EF4-FFF2-40B4-BE49-F238E27FC236}">
                <a16:creationId xmlns:a16="http://schemas.microsoft.com/office/drawing/2014/main" id="{2A61147A-B02D-7D33-85CC-5EEEA4322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5688" y="2273300"/>
            <a:ext cx="5218113" cy="34575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Title 1">
            <a:extLst>
              <a:ext uri="{FF2B5EF4-FFF2-40B4-BE49-F238E27FC236}">
                <a16:creationId xmlns:a16="http://schemas.microsoft.com/office/drawing/2014/main" id="{05401E0D-CCBA-4E04-854C-954B27C4C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 fontScale="90000"/>
          </a:bodyPr>
          <a:lstStyle/>
          <a:p>
            <a:r>
              <a:rPr lang="de-DE" dirty="0"/>
              <a:t>Portugal – Erstes </a:t>
            </a:r>
            <a:r>
              <a:rPr lang="en-US" dirty="0"/>
              <a:t>Digital Nomad </a:t>
            </a:r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Village</a:t>
            </a:r>
            <a:r>
              <a:rPr lang="en-US" dirty="0"/>
              <a:t> in Madeira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B7F37B3-38EC-4029-98A1-6E30FBAD73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16039" y="6302384"/>
            <a:ext cx="94297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5B7BAA7-1395-4FFC-8E09-B86A0B237D4B}" type="datetime1">
              <a:rPr lang="de-CH" smtClean="0"/>
              <a:pPr>
                <a:spcAft>
                  <a:spcPts val="600"/>
                </a:spcAft>
              </a:pPr>
              <a:t>25.08.2023</a:t>
            </a:fld>
            <a:endParaRPr lang="de-CH"/>
          </a:p>
        </p:txBody>
      </p:sp>
      <p:sp>
        <p:nvSpPr>
          <p:cNvPr id="75" name="Footer Placeholder 5">
            <a:extLst>
              <a:ext uri="{FF2B5EF4-FFF2-40B4-BE49-F238E27FC236}">
                <a16:creationId xmlns:a16="http://schemas.microsoft.com/office/drawing/2014/main" id="{E398851C-2F37-4FAB-A43E-F37C3BB20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02384"/>
            <a:ext cx="782109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CH" dirty="0"/>
              <a:t>kfmv.ch I Kaufmännischer Verband 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72010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>
            <a:extLst>
              <a:ext uri="{FF2B5EF4-FFF2-40B4-BE49-F238E27FC236}">
                <a16:creationId xmlns:a16="http://schemas.microsoft.com/office/drawing/2014/main" id="{05401E0D-CCBA-4E04-854C-954B27C4C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 err="1"/>
              <a:t>Digitale</a:t>
            </a:r>
            <a:r>
              <a:rPr lang="en-US" dirty="0"/>
              <a:t> </a:t>
            </a:r>
            <a:r>
              <a:rPr lang="en-US" dirty="0" err="1"/>
              <a:t>Nomaden</a:t>
            </a:r>
            <a:r>
              <a:rPr lang="en-US" dirty="0"/>
              <a:t> </a:t>
            </a:r>
            <a:r>
              <a:rPr lang="en-US" dirty="0" err="1"/>
              <a:t>Entwicklung</a:t>
            </a:r>
            <a:br>
              <a:rPr lang="en-US" dirty="0"/>
            </a:br>
            <a:r>
              <a:rPr lang="de-DE" sz="1700" b="0" dirty="0"/>
              <a:t>WYSE Travel </a:t>
            </a:r>
            <a:r>
              <a:rPr lang="de-DE" sz="1700" b="0" dirty="0" err="1"/>
              <a:t>Confederation</a:t>
            </a:r>
            <a:r>
              <a:rPr lang="de-DE" sz="1700" b="0" dirty="0"/>
              <a:t> 2023, </a:t>
            </a:r>
            <a:r>
              <a:rPr lang="de-DE" sz="1700" b="0" dirty="0">
                <a:hlinkClick r:id="rId2"/>
              </a:rPr>
              <a:t>Studie</a:t>
            </a:r>
            <a:endParaRPr lang="en-US" sz="1700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B7F37B3-38EC-4029-98A1-6E30FBAD73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16039" y="6302384"/>
            <a:ext cx="94297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5B7BAA7-1395-4FFC-8E09-B86A0B237D4B}" type="datetime1">
              <a:rPr lang="de-CH" smtClean="0"/>
              <a:pPr>
                <a:spcAft>
                  <a:spcPts val="600"/>
                </a:spcAft>
              </a:pPr>
              <a:t>25.08.2023</a:t>
            </a:fld>
            <a:endParaRPr lang="de-CH"/>
          </a:p>
        </p:txBody>
      </p:sp>
      <p:sp>
        <p:nvSpPr>
          <p:cNvPr id="75" name="Footer Placeholder 5">
            <a:extLst>
              <a:ext uri="{FF2B5EF4-FFF2-40B4-BE49-F238E27FC236}">
                <a16:creationId xmlns:a16="http://schemas.microsoft.com/office/drawing/2014/main" id="{E398851C-2F37-4FAB-A43E-F37C3BB20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02384"/>
            <a:ext cx="782109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CH" dirty="0"/>
              <a:t>kfmv.ch I Kaufmännischer Verband 2023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FF4F3A2-6C8E-4C9E-1004-C1E83A13BD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1000" y="2070503"/>
            <a:ext cx="6930000" cy="384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7138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87C809-41E6-4BDB-9E5D-7F8547F43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de-DE" dirty="0"/>
              <a:t>Zukunft Remote Work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2FF9B7-F4A3-4AB4-984D-19238CDCC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16039" y="6302384"/>
            <a:ext cx="94297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BECABAE-2A8F-4A67-A8BC-42976025B7E1}" type="datetime1">
              <a:rPr lang="de-CH" smtClean="0"/>
              <a:pPr>
                <a:spcAft>
                  <a:spcPts val="600"/>
                </a:spcAft>
              </a:pPr>
              <a:t>25.08.2023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8BBF7A-FF2B-4F43-8A1F-4D37A127A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02384"/>
            <a:ext cx="782109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CH" dirty="0"/>
              <a:t>kfmv.ch I Kaufmännischer Verband 2023</a:t>
            </a:r>
            <a:endParaRPr lang="de-DE" dirty="0"/>
          </a:p>
        </p:txBody>
      </p:sp>
      <p:graphicFrame>
        <p:nvGraphicFramePr>
          <p:cNvPr id="7" name="Inhaltsplatzhalter 2">
            <a:extLst>
              <a:ext uri="{FF2B5EF4-FFF2-40B4-BE49-F238E27FC236}">
                <a16:creationId xmlns:a16="http://schemas.microsoft.com/office/drawing/2014/main" id="{81CE000D-0912-2A4F-C4BA-FA263D04F9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107941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53675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>
            <a:extLst>
              <a:ext uri="{FF2B5EF4-FFF2-40B4-BE49-F238E27FC236}">
                <a16:creationId xmlns:a16="http://schemas.microsoft.com/office/drawing/2014/main" id="{05401E0D-CCBA-4E04-854C-954B27C4C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 fontScale="90000"/>
          </a:bodyPr>
          <a:lstStyle/>
          <a:p>
            <a:r>
              <a:rPr lang="de-DE" dirty="0"/>
              <a:t>35 Digitale Nomaden aus 15 Nationen an einer </a:t>
            </a:r>
            <a:r>
              <a:rPr lang="de-DE" dirty="0" err="1"/>
              <a:t>Workation</a:t>
            </a:r>
            <a:r>
              <a:rPr lang="de-DE" dirty="0"/>
              <a:t> in den Walliser Bergen</a:t>
            </a:r>
            <a:endParaRPr lang="en-US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B7F37B3-38EC-4029-98A1-6E30FBAD73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16039" y="6302384"/>
            <a:ext cx="94297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5B7BAA7-1395-4FFC-8E09-B86A0B237D4B}" type="datetime1">
              <a:rPr lang="de-CH" smtClean="0"/>
              <a:pPr>
                <a:spcAft>
                  <a:spcPts val="600"/>
                </a:spcAft>
              </a:pPr>
              <a:t>25.08.2023</a:t>
            </a:fld>
            <a:endParaRPr lang="de-CH"/>
          </a:p>
        </p:txBody>
      </p:sp>
      <p:sp>
        <p:nvSpPr>
          <p:cNvPr id="75" name="Footer Placeholder 5">
            <a:extLst>
              <a:ext uri="{FF2B5EF4-FFF2-40B4-BE49-F238E27FC236}">
                <a16:creationId xmlns:a16="http://schemas.microsoft.com/office/drawing/2014/main" id="{E398851C-2F37-4FAB-A43E-F37C3BB20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02384"/>
            <a:ext cx="782109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CH" dirty="0"/>
              <a:t>kfmv.ch I Kaufmännischer Verband 2023</a:t>
            </a:r>
            <a:endParaRPr lang="de-DE" dirty="0"/>
          </a:p>
        </p:txBody>
      </p:sp>
      <p:pic>
        <p:nvPicPr>
          <p:cNvPr id="2" name="Picture 2" descr="IMG_20230123_095657405_HDR">
            <a:extLst>
              <a:ext uri="{FF2B5EF4-FFF2-40B4-BE49-F238E27FC236}">
                <a16:creationId xmlns:a16="http://schemas.microsoft.com/office/drawing/2014/main" id="{919A044D-D081-1AC9-67F9-DC0DC1183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7922" y="1974724"/>
            <a:ext cx="4833079" cy="362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_1c595443-c5ab-48e8-be7f-0fd1648b2a2420230123_180916">
            <a:extLst>
              <a:ext uri="{FF2B5EF4-FFF2-40B4-BE49-F238E27FC236}">
                <a16:creationId xmlns:a16="http://schemas.microsoft.com/office/drawing/2014/main" id="{E9E87F0E-F498-8DEB-2943-F37CBC0A9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1000" y="1974724"/>
            <a:ext cx="4833079" cy="362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054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>
            <a:extLst>
              <a:ext uri="{FF2B5EF4-FFF2-40B4-BE49-F238E27FC236}">
                <a16:creationId xmlns:a16="http://schemas.microsoft.com/office/drawing/2014/main" id="{05401E0D-CCBA-4E04-854C-954B27C4C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30886" cy="1325563"/>
          </a:xfrm>
        </p:spPr>
        <p:txBody>
          <a:bodyPr anchor="ctr">
            <a:normAutofit/>
          </a:bodyPr>
          <a:lstStyle/>
          <a:p>
            <a:r>
              <a:rPr lang="de-DE" dirty="0"/>
              <a:t>Wie sieht Ihr Büro in Zukunft aus?</a:t>
            </a:r>
            <a:endParaRPr lang="en-US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B7F37B3-38EC-4029-98A1-6E30FBAD73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16039" y="6302384"/>
            <a:ext cx="94297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5B7BAA7-1395-4FFC-8E09-B86A0B237D4B}" type="datetime1">
              <a:rPr lang="de-CH" smtClean="0"/>
              <a:pPr>
                <a:spcAft>
                  <a:spcPts val="600"/>
                </a:spcAft>
              </a:pPr>
              <a:t>25.08.2023</a:t>
            </a:fld>
            <a:endParaRPr lang="de-CH"/>
          </a:p>
        </p:txBody>
      </p:sp>
      <p:sp>
        <p:nvSpPr>
          <p:cNvPr id="75" name="Footer Placeholder 5">
            <a:extLst>
              <a:ext uri="{FF2B5EF4-FFF2-40B4-BE49-F238E27FC236}">
                <a16:creationId xmlns:a16="http://schemas.microsoft.com/office/drawing/2014/main" id="{E398851C-2F37-4FAB-A43E-F37C3BB20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02384"/>
            <a:ext cx="782109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CH" dirty="0"/>
              <a:t>kfmv.ch I Kaufmännischer Verband 2023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3A9E292-596E-9327-B020-FA2FB6BD529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7979" y="1690688"/>
            <a:ext cx="5876041" cy="440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00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C2CB9314-5587-13F7-AA49-8C589861A7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191249"/>
          </a:xfrm>
          <a:custGeom>
            <a:avLst/>
            <a:gdLst>
              <a:gd name="connsiteX0" fmla="*/ 0 w 12192000"/>
              <a:gd name="connsiteY0" fmla="*/ 0 h 6219825"/>
              <a:gd name="connsiteX1" fmla="*/ 12192000 w 12192000"/>
              <a:gd name="connsiteY1" fmla="*/ 0 h 6219825"/>
              <a:gd name="connsiteX2" fmla="*/ 12192000 w 12192000"/>
              <a:gd name="connsiteY2" fmla="*/ 6219825 h 6219825"/>
              <a:gd name="connsiteX3" fmla="*/ 0 w 12192000"/>
              <a:gd name="connsiteY3" fmla="*/ 6219825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219825">
                <a:moveTo>
                  <a:pt x="0" y="0"/>
                </a:moveTo>
                <a:lnTo>
                  <a:pt x="12192000" y="0"/>
                </a:lnTo>
                <a:lnTo>
                  <a:pt x="12192000" y="6219825"/>
                </a:lnTo>
                <a:lnTo>
                  <a:pt x="0" y="6219825"/>
                </a:lnTo>
                <a:close/>
              </a:path>
            </a:pathLst>
          </a:custGeom>
          <a:noFill/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D37A69F-B01F-4B58-BF93-39FD345948E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38200" y="6302384"/>
            <a:ext cx="782109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CH" dirty="0"/>
              <a:t>kfmv.ch I Kaufmännischer Verband 2023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3C3698A-D2AB-49DB-A8F3-32C16E621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20546"/>
            <a:ext cx="10515600" cy="1406534"/>
          </a:xfrm>
        </p:spPr>
        <p:txBody>
          <a:bodyPr anchor="ctr">
            <a:normAutofit/>
          </a:bodyPr>
          <a:lstStyle/>
          <a:p>
            <a:r>
              <a:rPr lang="de-DE" dirty="0"/>
              <a:t>Digitale Nomaden – Traum oder Realität?</a:t>
            </a:r>
            <a:endParaRPr lang="de-CH" dirty="0"/>
          </a:p>
        </p:txBody>
      </p:sp>
      <p:sp>
        <p:nvSpPr>
          <p:cNvPr id="4" name="Datumsplatzhalter 5">
            <a:extLst>
              <a:ext uri="{FF2B5EF4-FFF2-40B4-BE49-F238E27FC236}">
                <a16:creationId xmlns:a16="http://schemas.microsoft.com/office/drawing/2014/main" id="{2D91DE16-8217-80B9-60CC-55747A931D7B}"/>
              </a:ext>
            </a:extLst>
          </p:cNvPr>
          <p:cNvSpPr txBox="1">
            <a:spLocks/>
          </p:cNvSpPr>
          <p:nvPr/>
        </p:nvSpPr>
        <p:spPr>
          <a:xfrm>
            <a:off x="9876000" y="6302383"/>
            <a:ext cx="942975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F0B6F3D0-9E69-47B4-9474-C5549352D1B3}" type="datetime1">
              <a:rPr lang="de-CH" smtClean="0"/>
              <a:pPr>
                <a:spcAft>
                  <a:spcPts val="600"/>
                </a:spcAft>
              </a:pPr>
              <a:t>25.08.2023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794878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>
            <a:extLst>
              <a:ext uri="{FF2B5EF4-FFF2-40B4-BE49-F238E27FC236}">
                <a16:creationId xmlns:a16="http://schemas.microsoft.com/office/drawing/2014/main" id="{05401E0D-CCBA-4E04-854C-954B27C4C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de-DE" dirty="0"/>
              <a:t>Vielen Dank! Fragen?</a:t>
            </a:r>
          </a:p>
        </p:txBody>
      </p:sp>
      <p:sp>
        <p:nvSpPr>
          <p:cNvPr id="1029" name="Content Placeholder 2">
            <a:extLst>
              <a:ext uri="{FF2B5EF4-FFF2-40B4-BE49-F238E27FC236}">
                <a16:creationId xmlns:a16="http://schemas.microsoft.com/office/drawing/2014/main" id="{4CE425B8-F0B7-428F-B1A4-48C9446CC2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662800" cy="43513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DE" sz="2400" b="0" dirty="0"/>
              <a:t>lorenz.ramseyer@bergspitzmedia.ch</a:t>
            </a:r>
          </a:p>
          <a:p>
            <a:pPr marL="0" indent="0">
              <a:buNone/>
            </a:pPr>
            <a:r>
              <a:rPr lang="de-DE" sz="2400" dirty="0"/>
              <a:t> </a:t>
            </a:r>
          </a:p>
          <a:p>
            <a:pPr marL="0" indent="0">
              <a:buNone/>
            </a:pPr>
            <a:r>
              <a:rPr lang="de-DE" sz="2400" b="0" dirty="0"/>
              <a:t>www.bergspitzmedia.ch</a:t>
            </a:r>
          </a:p>
        </p:txBody>
      </p:sp>
      <p:pic>
        <p:nvPicPr>
          <p:cNvPr id="4" name="Grafik 3">
            <a:hlinkClick r:id="rId2"/>
            <a:extLst>
              <a:ext uri="{FF2B5EF4-FFF2-40B4-BE49-F238E27FC236}">
                <a16:creationId xmlns:a16="http://schemas.microsoft.com/office/drawing/2014/main" id="{F7A1C7D7-15F6-490B-A15A-3D1604FEC4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  <a:prstGeom prst="rect">
            <a:avLst/>
          </a:prstGeom>
          <a:noFill/>
        </p:spPr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B7F37B3-38EC-4029-98A1-6E30FBAD73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16039" y="6302384"/>
            <a:ext cx="94297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5B7BAA7-1395-4FFC-8E09-B86A0B237D4B}" type="datetime1">
              <a:rPr lang="de-CH" smtClean="0"/>
              <a:pPr>
                <a:spcAft>
                  <a:spcPts val="600"/>
                </a:spcAft>
              </a:pPr>
              <a:t>25.08.2023</a:t>
            </a:fld>
            <a:endParaRPr lang="de-CH"/>
          </a:p>
        </p:txBody>
      </p:sp>
      <p:sp>
        <p:nvSpPr>
          <p:cNvPr id="75" name="Footer Placeholder 5">
            <a:extLst>
              <a:ext uri="{FF2B5EF4-FFF2-40B4-BE49-F238E27FC236}">
                <a16:creationId xmlns:a16="http://schemas.microsoft.com/office/drawing/2014/main" id="{E398851C-2F37-4FAB-A43E-F37C3BB20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02384"/>
            <a:ext cx="782109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CH" dirty="0"/>
              <a:t>kfmv.ch I Kaufmännischer Verband 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93434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>
            <a:extLst>
              <a:ext uri="{FF2B5EF4-FFF2-40B4-BE49-F238E27FC236}">
                <a16:creationId xmlns:a16="http://schemas.microsoft.com/office/drawing/2014/main" id="{05401E0D-CCBA-4E04-854C-954B27C4C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de-DE" dirty="0"/>
              <a:t>Bildnachweis / Quellen</a:t>
            </a:r>
          </a:p>
        </p:txBody>
      </p:sp>
      <p:sp>
        <p:nvSpPr>
          <p:cNvPr id="1029" name="Content Placeholder 2">
            <a:extLst>
              <a:ext uri="{FF2B5EF4-FFF2-40B4-BE49-F238E27FC236}">
                <a16:creationId xmlns:a16="http://schemas.microsoft.com/office/drawing/2014/main" id="{4CE425B8-F0B7-428F-B1A4-48C9446CC2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49719" y="1820867"/>
            <a:ext cx="5296281" cy="4351338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0" dirty="0"/>
              <a:t>Seite 17: Cisco-Umfrage von YouGov zum Thema </a:t>
            </a:r>
            <a:r>
              <a:rPr lang="de-DE" sz="1000" b="0" dirty="0" err="1"/>
              <a:t>Workation</a:t>
            </a:r>
            <a:r>
              <a:rPr lang="de-DE" sz="1000" b="0" dirty="0"/>
              <a:t>, 2023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000" b="0" dirty="0"/>
              <a:t>Seite 18: </a:t>
            </a:r>
            <a:r>
              <a:rPr lang="en-US" sz="1000" b="0" dirty="0"/>
              <a:t>Laura Meyer - CEO </a:t>
            </a:r>
            <a:r>
              <a:rPr lang="en-US" sz="1000" b="0" dirty="0" err="1"/>
              <a:t>Hotelplan</a:t>
            </a:r>
            <a:r>
              <a:rPr lang="en-US" sz="1000" b="0" dirty="0"/>
              <a:t> Group, via </a:t>
            </a:r>
            <a:r>
              <a:rPr lang="en-US" sz="1000" b="0" dirty="0" err="1"/>
              <a:t>Linkedin</a:t>
            </a:r>
            <a:r>
              <a:rPr lang="en-US" sz="1000" b="0" dirty="0"/>
              <a:t> 2023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000" b="0" dirty="0" err="1"/>
              <a:t>Seite</a:t>
            </a:r>
            <a:r>
              <a:rPr lang="en-US" sz="1000" b="0" dirty="0"/>
              <a:t> 19: Vamoz.io, Enabling </a:t>
            </a:r>
            <a:r>
              <a:rPr lang="en-US" sz="1000" b="0" dirty="0" err="1"/>
              <a:t>Flexwork</a:t>
            </a:r>
            <a:r>
              <a:rPr lang="en-US" sz="1000" b="0" dirty="0"/>
              <a:t> From Abroad, Insights into the Swiss market, Mai 2023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000" b="0" dirty="0" err="1"/>
              <a:t>Seite</a:t>
            </a:r>
            <a:r>
              <a:rPr lang="en-US" sz="1000" b="0" dirty="0"/>
              <a:t> 20: </a:t>
            </a:r>
            <a:r>
              <a:rPr lang="en-US" sz="1000" b="0" dirty="0" err="1"/>
              <a:t>Doist</a:t>
            </a:r>
            <a:r>
              <a:rPr lang="en-US" sz="1000" b="0" dirty="0"/>
              <a:t>, Twist Blog, Chase Warrington, 2022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000" b="0" dirty="0" err="1"/>
              <a:t>Seite</a:t>
            </a:r>
            <a:r>
              <a:rPr lang="en-US" sz="1000" b="0" dirty="0"/>
              <a:t> 22: </a:t>
            </a:r>
            <a:r>
              <a:rPr lang="de-DE" sz="1000" b="0" dirty="0"/>
              <a:t>Talent Trends 2023: Trends im Recruiting, Michael Page, Link zur Studie</a:t>
            </a:r>
            <a:endParaRPr lang="en-US" sz="1000" b="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000" b="0" dirty="0" err="1"/>
              <a:t>Seite</a:t>
            </a:r>
            <a:r>
              <a:rPr lang="en-US" sz="1000" b="0" dirty="0"/>
              <a:t> 23: </a:t>
            </a:r>
            <a:r>
              <a:rPr lang="en-US" sz="1000" b="0" dirty="0" err="1"/>
              <a:t>Eigene</a:t>
            </a:r>
            <a:r>
              <a:rPr lang="en-US" sz="1000" b="0" dirty="0"/>
              <a:t> </a:t>
            </a:r>
            <a:r>
              <a:rPr lang="en-US" sz="1000" b="0" dirty="0" err="1"/>
              <a:t>Abbildung</a:t>
            </a:r>
            <a:r>
              <a:rPr lang="en-US" sz="1000" b="0" dirty="0"/>
              <a:t>. Ramseyer, Lorenz, </a:t>
            </a:r>
            <a:r>
              <a:rPr lang="en-US" sz="1000" b="0" dirty="0" err="1"/>
              <a:t>Moelleney</a:t>
            </a:r>
            <a:r>
              <a:rPr lang="en-US" sz="1000" b="0" dirty="0"/>
              <a:t>, Matthias, &amp; </a:t>
            </a:r>
            <a:r>
              <a:rPr lang="en-US" sz="1000" b="0" dirty="0" err="1"/>
              <a:t>Bethke</a:t>
            </a:r>
            <a:r>
              <a:rPr lang="en-US" sz="1000" b="0" dirty="0"/>
              <a:t>, Pamela. (2022). </a:t>
            </a:r>
            <a:r>
              <a:rPr lang="en-US" sz="1000" b="0" dirty="0" err="1"/>
              <a:t>Vorstudie</a:t>
            </a:r>
            <a:r>
              <a:rPr lang="en-US" sz="1000" b="0" dirty="0"/>
              <a:t> Remote Work. </a:t>
            </a:r>
            <a:r>
              <a:rPr lang="en-US" sz="1000" b="0" dirty="0" err="1"/>
              <a:t>Chancen</a:t>
            </a:r>
            <a:r>
              <a:rPr lang="en-US" sz="1000" b="0" dirty="0"/>
              <a:t> und </a:t>
            </a:r>
            <a:r>
              <a:rPr lang="en-US" sz="1000" b="0" dirty="0" err="1"/>
              <a:t>Herausforderungen</a:t>
            </a:r>
            <a:r>
              <a:rPr lang="en-US" sz="1000" b="0" dirty="0"/>
              <a:t> von Hybrid Work in Schweizer </a:t>
            </a:r>
            <a:r>
              <a:rPr lang="en-US" sz="1000" b="0" dirty="0" err="1"/>
              <a:t>Unternehmen</a:t>
            </a:r>
            <a:r>
              <a:rPr lang="en-US" sz="1000" b="0" dirty="0"/>
              <a:t>. HWZ Working Paper Series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000" b="0" dirty="0" err="1"/>
              <a:t>Seite</a:t>
            </a:r>
            <a:r>
              <a:rPr lang="en-US" sz="1000" b="0" dirty="0"/>
              <a:t> 24: </a:t>
            </a:r>
            <a:r>
              <a:rPr lang="it-IT" sz="1000" b="0" dirty="0"/>
              <a:t>Social Collaboration </a:t>
            </a:r>
            <a:r>
              <a:rPr lang="it-IT" sz="1000" b="0" dirty="0" err="1"/>
              <a:t>Studie</a:t>
            </a:r>
            <a:r>
              <a:rPr lang="it-IT" sz="1000" b="0" dirty="0"/>
              <a:t> 2023 von Campana &amp; </a:t>
            </a:r>
            <a:r>
              <a:rPr lang="it-IT" sz="1000" b="0" dirty="0" err="1"/>
              <a:t>Schott</a:t>
            </a:r>
            <a:endParaRPr lang="it-IT" sz="1000" b="0" dirty="0"/>
          </a:p>
          <a:p>
            <a:pPr marL="0" indent="0">
              <a:lnSpc>
                <a:spcPct val="100000"/>
              </a:lnSpc>
              <a:buNone/>
            </a:pPr>
            <a:r>
              <a:rPr lang="it-IT" sz="1000" b="0" dirty="0" err="1"/>
              <a:t>Seite</a:t>
            </a:r>
            <a:r>
              <a:rPr lang="it-IT" sz="1000" b="0" dirty="0"/>
              <a:t> 25: </a:t>
            </a:r>
            <a:r>
              <a:rPr lang="it-IT" sz="1000" b="0" dirty="0" err="1"/>
              <a:t>Brücke</a:t>
            </a:r>
            <a:r>
              <a:rPr lang="it-IT" sz="1000" b="0" dirty="0"/>
              <a:t> </a:t>
            </a:r>
            <a:r>
              <a:rPr lang="it-IT" sz="1000" b="0" dirty="0" err="1"/>
              <a:t>Schönausteg</a:t>
            </a:r>
            <a:r>
              <a:rPr lang="it-IT" sz="1000" b="0" dirty="0"/>
              <a:t> in Bern – </a:t>
            </a:r>
            <a:r>
              <a:rPr lang="it-IT" sz="1000" b="0" dirty="0" err="1"/>
              <a:t>Eigenes</a:t>
            </a:r>
            <a:r>
              <a:rPr lang="it-IT" sz="1000" b="0" dirty="0"/>
              <a:t> Bild Lorenz </a:t>
            </a:r>
            <a:r>
              <a:rPr lang="it-IT" sz="1000" b="0" dirty="0" err="1"/>
              <a:t>Ramseyer</a:t>
            </a:r>
            <a:endParaRPr lang="de-DE" sz="1000" b="0" dirty="0"/>
          </a:p>
          <a:p>
            <a:pPr marL="0" indent="0">
              <a:lnSpc>
                <a:spcPct val="100000"/>
              </a:lnSpc>
              <a:buNone/>
            </a:pPr>
            <a:r>
              <a:rPr lang="de-DE" sz="1000" b="0" dirty="0"/>
              <a:t>Seite 26: Madeira </a:t>
            </a:r>
            <a:r>
              <a:rPr lang="en-US" sz="1000" b="0" dirty="0"/>
              <a:t>Photo by Colin Watts on </a:t>
            </a:r>
            <a:r>
              <a:rPr lang="en-US" sz="1000" b="0" dirty="0" err="1"/>
              <a:t>Unsplash</a:t>
            </a:r>
            <a:r>
              <a:rPr lang="en-US" sz="1000" b="0" dirty="0"/>
              <a:t> / Digital Nomad Village Madeira </a:t>
            </a:r>
            <a:r>
              <a:rPr lang="en-US" sz="1000" b="0" dirty="0">
                <a:hlinkClick r:id="rId2"/>
              </a:rPr>
              <a:t>https://digitalnomads.startupmadeira.eu/</a:t>
            </a:r>
            <a:endParaRPr lang="en-US" sz="1000" b="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000" b="0" dirty="0" err="1"/>
              <a:t>Seite</a:t>
            </a:r>
            <a:r>
              <a:rPr lang="en-US" sz="1000" b="0" dirty="0"/>
              <a:t> 27: </a:t>
            </a:r>
            <a:r>
              <a:rPr lang="de-DE" sz="1000" b="0" dirty="0"/>
              <a:t>WYSE Travel </a:t>
            </a:r>
            <a:r>
              <a:rPr lang="de-DE" sz="1000" b="0" dirty="0" err="1"/>
              <a:t>Confederation</a:t>
            </a:r>
            <a:r>
              <a:rPr lang="de-DE" sz="1000" b="0" dirty="0"/>
              <a:t> 2023, </a:t>
            </a:r>
            <a:r>
              <a:rPr lang="de-DE" sz="1000" b="0" dirty="0">
                <a:hlinkClick r:id="rId3"/>
              </a:rPr>
              <a:t>Studie</a:t>
            </a:r>
            <a:endParaRPr lang="en-US" sz="1000" b="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000" b="0" dirty="0" err="1"/>
              <a:t>Seite</a:t>
            </a:r>
            <a:r>
              <a:rPr lang="en-US" sz="1000" b="0" dirty="0"/>
              <a:t> 28: </a:t>
            </a:r>
            <a:r>
              <a:rPr lang="en-US" sz="1000" b="0" dirty="0" err="1"/>
              <a:t>Frilingue</a:t>
            </a:r>
            <a:r>
              <a:rPr lang="en-US" sz="1000" b="0" dirty="0"/>
              <a:t>, </a:t>
            </a:r>
            <a:r>
              <a:rPr lang="en-US" sz="1000" b="0" dirty="0" err="1"/>
              <a:t>Coliving</a:t>
            </a:r>
            <a:r>
              <a:rPr lang="en-US" sz="1000" b="0" dirty="0"/>
              <a:t> in </a:t>
            </a:r>
            <a:r>
              <a:rPr lang="en-US" sz="1000" b="0" dirty="0" err="1"/>
              <a:t>Liddes</a:t>
            </a:r>
            <a:r>
              <a:rPr lang="en-US" sz="1000" b="0" dirty="0"/>
              <a:t> VS – </a:t>
            </a:r>
            <a:r>
              <a:rPr lang="en-US" sz="1000" b="0" dirty="0" err="1"/>
              <a:t>Eigene</a:t>
            </a:r>
            <a:r>
              <a:rPr lang="en-US" sz="1000" b="0" dirty="0"/>
              <a:t> </a:t>
            </a:r>
            <a:r>
              <a:rPr lang="en-US" sz="1000" b="0" dirty="0" err="1"/>
              <a:t>Bilder</a:t>
            </a:r>
            <a:r>
              <a:rPr lang="en-US" sz="1000" b="0" dirty="0"/>
              <a:t> Lorenz Ramseyer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CH" sz="1000" b="0" dirty="0"/>
              <a:t>Seite 29: </a:t>
            </a:r>
            <a:r>
              <a:rPr lang="de-DE" sz="1000" b="0" dirty="0"/>
              <a:t>Ilanz GR – Lorenz Ramseyer – Foto Alex Rauchfleisch</a:t>
            </a:r>
            <a:endParaRPr lang="de-CH" sz="1000" b="0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B7F37B3-38EC-4029-98A1-6E30FBAD73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16039" y="6302384"/>
            <a:ext cx="94297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5B7BAA7-1395-4FFC-8E09-B86A0B237D4B}" type="datetime1">
              <a:rPr lang="de-CH" smtClean="0"/>
              <a:pPr>
                <a:spcAft>
                  <a:spcPts val="600"/>
                </a:spcAft>
              </a:pPr>
              <a:t>25.08.2023</a:t>
            </a:fld>
            <a:endParaRPr lang="de-CH"/>
          </a:p>
        </p:txBody>
      </p:sp>
      <p:sp>
        <p:nvSpPr>
          <p:cNvPr id="75" name="Footer Placeholder 5">
            <a:extLst>
              <a:ext uri="{FF2B5EF4-FFF2-40B4-BE49-F238E27FC236}">
                <a16:creationId xmlns:a16="http://schemas.microsoft.com/office/drawing/2014/main" id="{E398851C-2F37-4FAB-A43E-F37C3BB20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02384"/>
            <a:ext cx="782109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CH" dirty="0"/>
              <a:t>kfmv.ch I Kaufmännischer Verband 2023</a:t>
            </a:r>
            <a:endParaRPr lang="de-D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25475F4-6775-C060-8071-018F3A449855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4337807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de-DE" sz="1000" dirty="0"/>
              <a:t>Seite 2: Lorenz Ramseyer – Claudio </a:t>
            </a:r>
            <a:r>
              <a:rPr lang="de-DE" sz="1000" dirty="0" err="1"/>
              <a:t>Baeggli</a:t>
            </a:r>
            <a:r>
              <a:rPr lang="de-DE" sz="1000" dirty="0"/>
              <a:t>, Fotograf St. Gallen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sz="1000" dirty="0"/>
              <a:t>Seite 3: Foto </a:t>
            </a:r>
            <a:r>
              <a:rPr lang="de-DE" sz="1000" dirty="0" err="1"/>
              <a:t>Rhylocate</a:t>
            </a:r>
            <a:r>
              <a:rPr lang="de-DE" sz="1000" dirty="0"/>
              <a:t> – Daniela Christen - </a:t>
            </a:r>
            <a:r>
              <a:rPr lang="de-DE" sz="1000" dirty="0">
                <a:hlinkClick r:id="rId4"/>
              </a:rPr>
              <a:t>https://www.rhylocate.ch/</a:t>
            </a:r>
            <a:endParaRPr lang="de-DE" sz="10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de-DE" sz="1000" dirty="0"/>
              <a:t>Seite 4: Arbeitsplätze mit Laptop im Ausland – Eigene Bilder Lorenz Ramseyer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sz="1000" dirty="0"/>
              <a:t>Seite 5: Arbeitsplätze mit </a:t>
            </a:r>
            <a:r>
              <a:rPr lang="de-DE" sz="1000" dirty="0" err="1"/>
              <a:t>Lapop</a:t>
            </a:r>
            <a:r>
              <a:rPr lang="de-DE" sz="1000" dirty="0"/>
              <a:t> in der CH – Eigene Bilder Lorenz Ramseyer</a:t>
            </a:r>
          </a:p>
          <a:p>
            <a:pPr marL="0" indent="0">
              <a:buNone/>
            </a:pPr>
            <a:r>
              <a:rPr lang="de-DE" sz="1000" dirty="0"/>
              <a:t>Seite 6: </a:t>
            </a:r>
            <a:r>
              <a:rPr lang="de-DE" sz="1000" dirty="0" err="1"/>
              <a:t>Greendesking</a:t>
            </a:r>
            <a:r>
              <a:rPr lang="de-DE" sz="1000" dirty="0"/>
              <a:t> – Eigene Bilder Lorenz Ramseyer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sz="1000" dirty="0"/>
              <a:t>Seite 7: </a:t>
            </a:r>
            <a:r>
              <a:rPr lang="de-DE" sz="1000" dirty="0" err="1"/>
              <a:t>Workation</a:t>
            </a:r>
            <a:r>
              <a:rPr lang="de-DE" sz="1000" dirty="0"/>
              <a:t> – Escape Grimentz - Fanny </a:t>
            </a:r>
            <a:r>
              <a:rPr lang="de-DE" sz="1000" dirty="0" err="1"/>
              <a:t>Caloz</a:t>
            </a:r>
            <a:r>
              <a:rPr lang="de-DE" sz="1000" dirty="0"/>
              <a:t> - </a:t>
            </a:r>
            <a:r>
              <a:rPr lang="de-DE" sz="1000" dirty="0">
                <a:hlinkClick r:id="rId5"/>
              </a:rPr>
              <a:t>https://www.ourescape.co/</a:t>
            </a:r>
            <a:endParaRPr lang="de-DE" sz="10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de-DE" sz="1000" dirty="0"/>
              <a:t>Seite 9: Maus </a:t>
            </a:r>
            <a:r>
              <a:rPr lang="de-DE" sz="1000" dirty="0" err="1"/>
              <a:t>Jiggler</a:t>
            </a:r>
            <a:r>
              <a:rPr lang="de-DE" sz="1000" dirty="0"/>
              <a:t> – Eigenes Bild Lorenz Ramseyer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sz="1000" dirty="0"/>
              <a:t>Seite 10: Michael Seitz – Eigenes Bild Lorenz Ramseyer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sz="1000" dirty="0"/>
              <a:t>Seite 12: Team am Arbeiten – Eigenes Bild Lorenz Ramseyer</a:t>
            </a:r>
          </a:p>
          <a:p>
            <a:pPr marL="0" indent="0">
              <a:buNone/>
            </a:pPr>
            <a:r>
              <a:rPr lang="de-DE" sz="1000" dirty="0"/>
              <a:t>Seite 13: </a:t>
            </a:r>
            <a:r>
              <a:rPr lang="de-DE" sz="1000" dirty="0" err="1"/>
              <a:t>Vietbrain</a:t>
            </a:r>
            <a:r>
              <a:rPr lang="de-DE" sz="1000" dirty="0"/>
              <a:t> – Eigenes Bild Lorenz Ramseyer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000" b="0" dirty="0"/>
              <a:t>Seite 14: </a:t>
            </a:r>
            <a:r>
              <a:rPr lang="de-DE" sz="1000" b="0" dirty="0" err="1"/>
              <a:t>Coworkation</a:t>
            </a:r>
            <a:r>
              <a:rPr lang="de-DE" sz="1000" b="0" dirty="0"/>
              <a:t> </a:t>
            </a:r>
            <a:r>
              <a:rPr lang="de-DE" sz="1000" b="0" dirty="0" err="1"/>
              <a:t>Yvonand</a:t>
            </a:r>
            <a:r>
              <a:rPr lang="de-DE" sz="1000" b="0" dirty="0"/>
              <a:t> 2021 – Digitale Nomaden Schweiz – Eigenes Bild Lorenz Ramseyer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000" dirty="0"/>
              <a:t>Seite 15: </a:t>
            </a:r>
            <a:r>
              <a:rPr lang="de-DE" sz="1000" dirty="0" err="1"/>
              <a:t>Workation</a:t>
            </a:r>
            <a:r>
              <a:rPr lang="de-DE" sz="1000" dirty="0"/>
              <a:t> – Escape Grimentz - Fanny </a:t>
            </a:r>
            <a:r>
              <a:rPr lang="de-DE" sz="1000" dirty="0" err="1"/>
              <a:t>Caloz</a:t>
            </a:r>
            <a:r>
              <a:rPr lang="de-DE" sz="1000" dirty="0"/>
              <a:t> - </a:t>
            </a:r>
            <a:r>
              <a:rPr lang="de-DE" sz="1000" dirty="0">
                <a:hlinkClick r:id="rId5"/>
              </a:rPr>
              <a:t>https://www.ourescape.co/</a:t>
            </a:r>
            <a:endParaRPr lang="de-DE" sz="1000" dirty="0"/>
          </a:p>
          <a:p>
            <a:pPr marL="0" indent="0">
              <a:lnSpc>
                <a:spcPct val="100000"/>
              </a:lnSpc>
              <a:buNone/>
            </a:pPr>
            <a:r>
              <a:rPr lang="de-DE" sz="1000" b="0" dirty="0"/>
              <a:t>Seite 16: </a:t>
            </a:r>
            <a:r>
              <a:rPr lang="en-US" sz="1000" b="0" dirty="0" err="1"/>
              <a:t>Workationalliance</a:t>
            </a:r>
            <a:r>
              <a:rPr lang="en-US" sz="1000" b="0" dirty="0"/>
              <a:t>, Exchange Round Report, November 2022</a:t>
            </a:r>
          </a:p>
        </p:txBody>
      </p:sp>
    </p:spTree>
    <p:extLst>
      <p:ext uri="{BB962C8B-B14F-4D97-AF65-F5344CB8AC3E}">
        <p14:creationId xmlns:p14="http://schemas.microsoft.com/office/powerpoint/2010/main" val="1945577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443E6E-7163-4879-AE4A-4DF306F67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de-DE" dirty="0"/>
              <a:t>Im Ausland</a:t>
            </a:r>
            <a:endParaRPr lang="de-CH" dirty="0"/>
          </a:p>
        </p:txBody>
      </p:sp>
      <p:sp>
        <p:nvSpPr>
          <p:cNvPr id="5125" name="Text Placeholder 6">
            <a:extLst>
              <a:ext uri="{FF2B5EF4-FFF2-40B4-BE49-F238E27FC236}">
                <a16:creationId xmlns:a16="http://schemas.microsoft.com/office/drawing/2014/main" id="{58C640CB-3C0A-4C90-9023-3EF966BABF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2054" y="1752815"/>
            <a:ext cx="3267891" cy="823912"/>
          </a:xfrm>
        </p:spPr>
        <p:txBody>
          <a:bodyPr anchor="ctr">
            <a:normAutofit/>
          </a:bodyPr>
          <a:lstStyle/>
          <a:p>
            <a:r>
              <a:rPr lang="en-US" dirty="0" err="1"/>
              <a:t>Siargao</a:t>
            </a:r>
            <a:r>
              <a:rPr lang="en-US" dirty="0"/>
              <a:t>, </a:t>
            </a:r>
            <a:r>
              <a:rPr lang="en-US" dirty="0" err="1"/>
              <a:t>Philippinen</a:t>
            </a:r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8704C96-61DC-4A6B-A273-A9D9F0E8CD7D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929316" y="2533243"/>
            <a:ext cx="3267891" cy="3656807"/>
          </a:xfrm>
          <a:prstGeom prst="rect">
            <a:avLst/>
          </a:prstGeom>
          <a:noFill/>
        </p:spPr>
      </p:pic>
      <p:sp>
        <p:nvSpPr>
          <p:cNvPr id="5126" name="Text Placeholder 8">
            <a:extLst>
              <a:ext uri="{FF2B5EF4-FFF2-40B4-BE49-F238E27FC236}">
                <a16:creationId xmlns:a16="http://schemas.microsoft.com/office/drawing/2014/main" id="{EEF3F7B0-22C2-422A-A881-7A04396650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4318" y="1751003"/>
            <a:ext cx="3267891" cy="823912"/>
          </a:xfrm>
        </p:spPr>
        <p:txBody>
          <a:bodyPr anchor="ctr">
            <a:normAutofit/>
          </a:bodyPr>
          <a:lstStyle/>
          <a:p>
            <a:r>
              <a:rPr lang="en-US" dirty="0" err="1"/>
              <a:t>Hội</a:t>
            </a:r>
            <a:r>
              <a:rPr lang="en-US" dirty="0"/>
              <a:t> An, Vietnam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7D8F3C47-2F78-48B2-A406-C14114C0FCF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1580" y="2533243"/>
            <a:ext cx="3267891" cy="3684588"/>
          </a:xfrm>
          <a:noFill/>
        </p:spPr>
      </p:pic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EF1D1895-5B0A-47EE-9D9C-28EEE57026A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616039" y="6302384"/>
            <a:ext cx="94297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0B6F3D0-9E69-47B4-9474-C5549352D1B3}" type="datetime1">
              <a:rPr lang="de-CH" smtClean="0"/>
              <a:pPr>
                <a:spcAft>
                  <a:spcPts val="600"/>
                </a:spcAft>
              </a:pPr>
              <a:t>25.08.2023</a:t>
            </a:fld>
            <a:endParaRPr lang="de-CH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2D93A839-7906-42E5-945D-D792004E1E9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838200" y="6302384"/>
            <a:ext cx="782109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CH" dirty="0"/>
              <a:t>kfmv.ch I Kaufmännischer Verband 2023</a:t>
            </a:r>
            <a:endParaRPr lang="de-DE" dirty="0"/>
          </a:p>
        </p:txBody>
      </p:sp>
      <p:sp>
        <p:nvSpPr>
          <p:cNvPr id="5124" name="Text Placeholder 2">
            <a:extLst>
              <a:ext uri="{FF2B5EF4-FFF2-40B4-BE49-F238E27FC236}">
                <a16:creationId xmlns:a16="http://schemas.microsoft.com/office/drawing/2014/main" id="{27C5D613-58F1-4D0C-B2BE-63E268F197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9790" y="1751003"/>
            <a:ext cx="3267891" cy="823912"/>
          </a:xfrm>
        </p:spPr>
        <p:txBody>
          <a:bodyPr anchor="ctr">
            <a:normAutofit/>
          </a:bodyPr>
          <a:lstStyle/>
          <a:p>
            <a:r>
              <a:rPr lang="en-US" dirty="0" err="1"/>
              <a:t>Holbox</a:t>
            </a:r>
            <a:r>
              <a:rPr lang="en-US" dirty="0"/>
              <a:t>, Mexico</a:t>
            </a:r>
          </a:p>
        </p:txBody>
      </p:sp>
      <p:pic>
        <p:nvPicPr>
          <p:cNvPr id="11" name="Inhaltsplatzhalter 10" descr="Ein Bild, das Gras, Tisch, aus Holz, festlegen enthält.&#10;&#10;Automatisch generierte Beschreibung">
            <a:extLst>
              <a:ext uri="{FF2B5EF4-FFF2-40B4-BE49-F238E27FC236}">
                <a16:creationId xmlns:a16="http://schemas.microsoft.com/office/drawing/2014/main" id="{FEF47E88-685D-4769-99B1-F1A06AC5A192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3844" y="2561024"/>
            <a:ext cx="3267891" cy="3656807"/>
          </a:xfrm>
          <a:noFill/>
        </p:spPr>
      </p:pic>
    </p:spTree>
    <p:extLst>
      <p:ext uri="{BB962C8B-B14F-4D97-AF65-F5344CB8AC3E}">
        <p14:creationId xmlns:p14="http://schemas.microsoft.com/office/powerpoint/2010/main" val="617916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443E6E-7163-4879-AE4A-4DF306F67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de-DE" dirty="0"/>
              <a:t>In der Schweiz</a:t>
            </a:r>
            <a:endParaRPr lang="de-CH" dirty="0"/>
          </a:p>
        </p:txBody>
      </p:sp>
      <p:sp>
        <p:nvSpPr>
          <p:cNvPr id="5125" name="Text Placeholder 6">
            <a:extLst>
              <a:ext uri="{FF2B5EF4-FFF2-40B4-BE49-F238E27FC236}">
                <a16:creationId xmlns:a16="http://schemas.microsoft.com/office/drawing/2014/main" id="{58C640CB-3C0A-4C90-9023-3EF966BABF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2054" y="1752815"/>
            <a:ext cx="3267891" cy="823912"/>
          </a:xfrm>
        </p:spPr>
        <p:txBody>
          <a:bodyPr anchor="ctr">
            <a:normAutofit/>
          </a:bodyPr>
          <a:lstStyle/>
          <a:p>
            <a:r>
              <a:rPr lang="en-US" dirty="0"/>
              <a:t>Per Velo</a:t>
            </a:r>
          </a:p>
        </p:txBody>
      </p:sp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FEF47E88-685D-4769-99B1-F1A06AC5A19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2054" y="2604508"/>
            <a:ext cx="3267891" cy="3656807"/>
          </a:xfrm>
          <a:noFill/>
        </p:spPr>
      </p:pic>
      <p:sp>
        <p:nvSpPr>
          <p:cNvPr id="5126" name="Text Placeholder 8">
            <a:extLst>
              <a:ext uri="{FF2B5EF4-FFF2-40B4-BE49-F238E27FC236}">
                <a16:creationId xmlns:a16="http://schemas.microsoft.com/office/drawing/2014/main" id="{EEF3F7B0-22C2-422A-A881-7A04396650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4318" y="1751003"/>
            <a:ext cx="3267891" cy="823912"/>
          </a:xfrm>
        </p:spPr>
        <p:txBody>
          <a:bodyPr anchor="ctr">
            <a:normAutofit fontScale="25000" lnSpcReduction="20000"/>
          </a:bodyPr>
          <a:lstStyle/>
          <a:p>
            <a:endParaRPr lang="en-US" dirty="0"/>
          </a:p>
          <a:p>
            <a:r>
              <a:rPr lang="en-US" sz="7200" dirty="0" err="1"/>
              <a:t>Im</a:t>
            </a:r>
            <a:r>
              <a:rPr lang="en-US" sz="7200" dirty="0"/>
              <a:t> </a:t>
            </a:r>
            <a:r>
              <a:rPr lang="en-US" dirty="0"/>
              <a:t> </a:t>
            </a:r>
            <a:r>
              <a:rPr lang="en-US" sz="7200" dirty="0"/>
              <a:t>Airbnb</a:t>
            </a:r>
          </a:p>
          <a:p>
            <a:endParaRPr lang="en-US" dirty="0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7D8F3C47-2F78-48B2-A406-C14114C0FCF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4318" y="2574915"/>
            <a:ext cx="3267891" cy="3684588"/>
          </a:xfrm>
          <a:noFill/>
        </p:spPr>
      </p:pic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EF1D1895-5B0A-47EE-9D9C-28EEE57026A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616039" y="6302384"/>
            <a:ext cx="94297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0B6F3D0-9E69-47B4-9474-C5549352D1B3}" type="datetime1">
              <a:rPr lang="de-CH" smtClean="0"/>
              <a:pPr>
                <a:spcAft>
                  <a:spcPts val="600"/>
                </a:spcAft>
              </a:pPr>
              <a:t>25.08.2023</a:t>
            </a:fld>
            <a:endParaRPr lang="de-CH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2D93A839-7906-42E5-945D-D792004E1E9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838200" y="6302384"/>
            <a:ext cx="782109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CH" dirty="0"/>
              <a:t>kfmv.ch I Kaufmännischer Verband 2023</a:t>
            </a:r>
            <a:endParaRPr lang="de-DE" dirty="0"/>
          </a:p>
        </p:txBody>
      </p:sp>
      <p:sp>
        <p:nvSpPr>
          <p:cNvPr id="5124" name="Text Placeholder 2">
            <a:extLst>
              <a:ext uri="{FF2B5EF4-FFF2-40B4-BE49-F238E27FC236}">
                <a16:creationId xmlns:a16="http://schemas.microsoft.com/office/drawing/2014/main" id="{27C5D613-58F1-4D0C-B2BE-63E268F197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9790" y="1751003"/>
            <a:ext cx="3267891" cy="823912"/>
          </a:xfrm>
        </p:spPr>
        <p:txBody>
          <a:bodyPr anchor="ctr">
            <a:normAutofit/>
          </a:bodyPr>
          <a:lstStyle/>
          <a:p>
            <a:r>
              <a:rPr lang="en-US" dirty="0" err="1"/>
              <a:t>Im</a:t>
            </a:r>
            <a:r>
              <a:rPr lang="en-US" dirty="0"/>
              <a:t> Zug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8704C96-61DC-4A6B-A273-A9D9F0E8CD7D}"/>
              </a:ext>
            </a:extLst>
          </p:cNvPr>
          <p:cNvPicPr>
            <a:picLocks noGrp="1" noChangeAspect="1" noChangeArrowheads="1"/>
          </p:cNvPicPr>
          <p:nvPr>
            <p:ph sz="quarter" idx="19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839790" y="2602696"/>
            <a:ext cx="3267891" cy="36568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1119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87C809-41E6-4BDB-9E5D-7F8547F43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de-DE" dirty="0" err="1"/>
              <a:t>Coliving</a:t>
            </a:r>
            <a:r>
              <a:rPr lang="de-DE" dirty="0"/>
              <a:t> in der Schweiz</a:t>
            </a:r>
            <a:br>
              <a:rPr lang="de-DE" dirty="0"/>
            </a:br>
            <a:r>
              <a:rPr lang="de-DE" sz="1700" dirty="0"/>
              <a:t>Escape in Grimentz, Wallis</a:t>
            </a:r>
            <a:endParaRPr lang="de-CH" sz="17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21EC57-756D-4797-AC90-43F630260B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62800" cy="4351338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de-DE" sz="2000" dirty="0"/>
              <a:t>Escape ist der erste </a:t>
            </a:r>
            <a:r>
              <a:rPr lang="de-DE" sz="2000" dirty="0" err="1"/>
              <a:t>Coliving</a:t>
            </a:r>
            <a:r>
              <a:rPr lang="de-DE" sz="2000" dirty="0"/>
              <a:t>-Space in den Schweizer Alpen und wurde 2016 unter dem Namen „Swiss Escape“ gegründet.</a:t>
            </a:r>
          </a:p>
          <a:p>
            <a:pPr>
              <a:lnSpc>
                <a:spcPct val="100000"/>
              </a:lnSpc>
            </a:pPr>
            <a:endParaRPr lang="de-DE" sz="2000" dirty="0"/>
          </a:p>
          <a:p>
            <a:pPr>
              <a:lnSpc>
                <a:spcPct val="100000"/>
              </a:lnSpc>
            </a:pPr>
            <a:r>
              <a:rPr lang="de-DE" sz="2000" dirty="0"/>
              <a:t>2 Chalets, 8 Zimmer, 100 Mbps Internet</a:t>
            </a:r>
          </a:p>
        </p:txBody>
      </p:sp>
      <p:pic>
        <p:nvPicPr>
          <p:cNvPr id="7" name="Grafik 6" descr="Ein Bild, das Boden, Fenster, Decke, drinnen enthält.&#10;&#10;Automatisch generierte Beschreibung">
            <a:extLst>
              <a:ext uri="{FF2B5EF4-FFF2-40B4-BE49-F238E27FC236}">
                <a16:creationId xmlns:a16="http://schemas.microsoft.com/office/drawing/2014/main" id="{7D796324-1B69-0AF4-EB36-4A5693FA58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2FF9B7-F4A3-4AB4-984D-19238CDCC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16039" y="6302384"/>
            <a:ext cx="94297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BECABAE-2A8F-4A67-A8BC-42976025B7E1}" type="datetime1">
              <a:rPr lang="de-CH" smtClean="0"/>
              <a:pPr>
                <a:spcAft>
                  <a:spcPts val="600"/>
                </a:spcAft>
              </a:pPr>
              <a:t>25.08.2023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8BBF7A-FF2B-4F43-8A1F-4D37A127A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02384"/>
            <a:ext cx="782109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CH" dirty="0"/>
              <a:t>kfmv.ch I Kaufmännischer Verband 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8749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443E6E-7163-4879-AE4A-4DF306F67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de-DE" dirty="0"/>
              <a:t>Green </a:t>
            </a:r>
            <a:r>
              <a:rPr lang="de-DE" dirty="0" err="1"/>
              <a:t>Desking</a:t>
            </a:r>
            <a:endParaRPr lang="de-CH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EF1D1895-5B0A-47EE-9D9C-28EEE57026A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616039" y="6302384"/>
            <a:ext cx="94297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0B6F3D0-9E69-47B4-9474-C5549352D1B3}" type="datetime1">
              <a:rPr lang="de-CH" smtClean="0"/>
              <a:pPr>
                <a:spcAft>
                  <a:spcPts val="600"/>
                </a:spcAft>
              </a:pPr>
              <a:t>25.08.2023</a:t>
            </a:fld>
            <a:endParaRPr lang="de-CH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2D93A839-7906-42E5-945D-D792004E1E9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838200" y="6302384"/>
            <a:ext cx="782109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CH" dirty="0"/>
              <a:t>kfmv.ch I Kaufmännischer Verband 2023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8C7D171-B7F2-D24E-3479-A3E5B8BF78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2986" y="1854000"/>
            <a:ext cx="2841750" cy="37890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225E9776-7293-52C9-20C2-E64EECA09C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351" y="1795753"/>
            <a:ext cx="5129663" cy="384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312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DC9067-ECF2-4FE4-BDEF-0F47C2635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Vorteile von Remote Work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77FF76-5FB2-40CC-A30C-2C8A82FEC8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CH" u="sng" dirty="0">
                <a:solidFill>
                  <a:schemeClr val="bg1"/>
                </a:solidFill>
              </a:rPr>
              <a:t>Unternehmen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9BDD86E-2FAE-423A-879C-7D84459D564F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 anchor="ctr">
            <a:normAutofit/>
          </a:bodyPr>
          <a:lstStyle/>
          <a:p>
            <a:pPr marL="342900" indent="-342900"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Vereinfachte Talentsuche </a:t>
            </a:r>
          </a:p>
          <a:p>
            <a:pPr marL="342900" indent="-342900"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Einsparungen in Raummieten</a:t>
            </a:r>
          </a:p>
          <a:p>
            <a:pPr marL="342900" indent="-342900"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Produktive Mitarbeitende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106DD8C-C3CB-4CFB-BD25-27D3E256FDA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9303266" y="6242674"/>
            <a:ext cx="1888200" cy="500400"/>
          </a:xfrm>
        </p:spPr>
        <p:txBody>
          <a:bodyPr/>
          <a:lstStyle/>
          <a:p>
            <a:fld id="{8CAC274A-523A-4337-BC8A-EA06BC4805CF}" type="datetime1">
              <a:rPr lang="de-CH" smtClean="0"/>
              <a:t>25.08.2023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6A97701-91B9-40A5-BAE1-DBF26BA3968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839788" y="6428691"/>
            <a:ext cx="3023221" cy="365126"/>
          </a:xfrm>
        </p:spPr>
        <p:txBody>
          <a:bodyPr anchor="t"/>
          <a:lstStyle/>
          <a:p>
            <a:pPr>
              <a:spcAft>
                <a:spcPts val="600"/>
              </a:spcAft>
            </a:pPr>
            <a:r>
              <a:rPr lang="de-CH" dirty="0"/>
              <a:t>kfmv.ch I Kaufmännischer Verband 2023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CBD07DB-5E6A-4619-9DDA-C43A7E4DAEB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de-CH" u="sng" dirty="0">
                <a:solidFill>
                  <a:schemeClr val="bg1"/>
                </a:solidFill>
              </a:rPr>
              <a:t>Mitarbeitende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F5EDA24-6A05-4CD5-AE01-064AAA199C69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Weniger Pendeln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Vereinbarkeit von Familie und Beruf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Rücksicht auf Biorhythmus / Flow</a:t>
            </a:r>
          </a:p>
          <a:p>
            <a:endParaRPr lang="de-CH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D0BB892-8166-4A9E-8FF8-6DF375694F7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>
            <a:normAutofit fontScale="25000" lnSpcReduction="20000"/>
          </a:bodyPr>
          <a:lstStyle/>
          <a:p>
            <a:endParaRPr lang="de-CH" dirty="0"/>
          </a:p>
          <a:p>
            <a:r>
              <a:rPr lang="de-CH" sz="7200" u="sng" dirty="0">
                <a:solidFill>
                  <a:schemeClr val="bg1"/>
                </a:solidFill>
              </a:rPr>
              <a:t>Gemeinde / Städte</a:t>
            </a:r>
          </a:p>
          <a:p>
            <a:endParaRPr lang="de-CH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61AA09AF-D942-4520-98B4-5D32E136AD39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Aktiveres Gemeindeleben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Abwanderung wird gestoppt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Lokale Wertschöpfung steigern</a:t>
            </a:r>
          </a:p>
        </p:txBody>
      </p:sp>
    </p:spTree>
    <p:extLst>
      <p:ext uri="{BB962C8B-B14F-4D97-AF65-F5344CB8AC3E}">
        <p14:creationId xmlns:p14="http://schemas.microsoft.com/office/powerpoint/2010/main" val="3085735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>
            <a:extLst>
              <a:ext uri="{FF2B5EF4-FFF2-40B4-BE49-F238E27FC236}">
                <a16:creationId xmlns:a16="http://schemas.microsoft.com/office/drawing/2014/main" id="{05401E0D-CCBA-4E04-854C-954B27C4C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 fontScale="90000"/>
          </a:bodyPr>
          <a:lstStyle/>
          <a:p>
            <a:r>
              <a:rPr lang="de-DE" dirty="0"/>
              <a:t>Always on Syndrome | Ständiges Online-Sein</a:t>
            </a:r>
            <a:br>
              <a:rPr lang="de-DE" dirty="0"/>
            </a:br>
            <a:r>
              <a:rPr lang="de-DE" sz="1700" dirty="0"/>
              <a:t>Maus-</a:t>
            </a:r>
            <a:r>
              <a:rPr lang="de-DE" sz="1700" dirty="0" err="1"/>
              <a:t>Jiggler</a:t>
            </a:r>
            <a:endParaRPr lang="de-DE" sz="1700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B7F37B3-38EC-4029-98A1-6E30FBAD73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16039" y="6302384"/>
            <a:ext cx="94297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5B7BAA7-1395-4FFC-8E09-B86A0B237D4B}" type="datetime1">
              <a:rPr lang="de-CH" smtClean="0"/>
              <a:pPr>
                <a:spcAft>
                  <a:spcPts val="600"/>
                </a:spcAft>
              </a:pPr>
              <a:t>25.08.2023</a:t>
            </a:fld>
            <a:endParaRPr lang="de-CH"/>
          </a:p>
        </p:txBody>
      </p:sp>
      <p:sp>
        <p:nvSpPr>
          <p:cNvPr id="75" name="Footer Placeholder 5">
            <a:extLst>
              <a:ext uri="{FF2B5EF4-FFF2-40B4-BE49-F238E27FC236}">
                <a16:creationId xmlns:a16="http://schemas.microsoft.com/office/drawing/2014/main" id="{E398851C-2F37-4FAB-A43E-F37C3BB20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02384"/>
            <a:ext cx="782109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CH" dirty="0"/>
              <a:t>kfmv.ch I Kaufmännischer Verband 2023</a:t>
            </a:r>
            <a:endParaRPr lang="de-D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1C1830B-2445-4311-ADF0-B62A1B35B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8228" y="2305848"/>
            <a:ext cx="374332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722533"/>
      </p:ext>
    </p:extLst>
  </p:cSld>
  <p:clrMapOvr>
    <a:masterClrMapping/>
  </p:clrMapOvr>
</p:sld>
</file>

<file path=ppt/theme/theme1.xml><?xml version="1.0" encoding="utf-8"?>
<a:theme xmlns:a="http://schemas.openxmlformats.org/drawingml/2006/main" name="kfmv Specials">
  <a:themeElements>
    <a:clrScheme name="kfmv">
      <a:dk1>
        <a:srgbClr val="000000"/>
      </a:dk1>
      <a:lt1>
        <a:srgbClr val="FFFFFF"/>
      </a:lt1>
      <a:dk2>
        <a:srgbClr val="001A35"/>
      </a:dk2>
      <a:lt2>
        <a:srgbClr val="F39100"/>
      </a:lt2>
      <a:accent1>
        <a:srgbClr val="193249"/>
      </a:accent1>
      <a:accent2>
        <a:srgbClr val="667785"/>
      </a:accent2>
      <a:accent3>
        <a:srgbClr val="F75B41"/>
      </a:accent3>
      <a:accent4>
        <a:srgbClr val="D34CA6"/>
      </a:accent4>
      <a:accent5>
        <a:srgbClr val="7155C9"/>
      </a:accent5>
      <a:accent6>
        <a:srgbClr val="EFEFEF"/>
      </a:accent6>
      <a:hlink>
        <a:srgbClr val="CFCFCF"/>
      </a:hlink>
      <a:folHlink>
        <a:srgbClr val="AFAFA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3" id="{13510B24-BEB5-A741-ABCA-6AD8A3DB9AC9}" vid="{9CE2387D-2155-6942-9998-3E54EA7ACF9F}"/>
    </a:ext>
  </a:extLst>
</a:theme>
</file>

<file path=ppt/theme/theme2.xml><?xml version="1.0" encoding="utf-8"?>
<a:theme xmlns:a="http://schemas.openxmlformats.org/drawingml/2006/main" name="kfmv Content">
  <a:themeElements>
    <a:clrScheme name="Benutzerdefiniert 1">
      <a:dk1>
        <a:srgbClr val="000000"/>
      </a:dk1>
      <a:lt1>
        <a:srgbClr val="FFFFFF"/>
      </a:lt1>
      <a:dk2>
        <a:srgbClr val="001A35"/>
      </a:dk2>
      <a:lt2>
        <a:srgbClr val="F39100"/>
      </a:lt2>
      <a:accent1>
        <a:srgbClr val="001A35"/>
      </a:accent1>
      <a:accent2>
        <a:srgbClr val="F39100"/>
      </a:accent2>
      <a:accent3>
        <a:srgbClr val="667785"/>
      </a:accent3>
      <a:accent4>
        <a:srgbClr val="F75B41"/>
      </a:accent4>
      <a:accent5>
        <a:srgbClr val="D34CA6"/>
      </a:accent5>
      <a:accent6>
        <a:srgbClr val="7154C8"/>
      </a:accent6>
      <a:hlink>
        <a:srgbClr val="F39100"/>
      </a:hlink>
      <a:folHlink>
        <a:srgbClr val="7154C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3" id="{13510B24-BEB5-A741-ABCA-6AD8A3DB9AC9}" vid="{E8F9270E-43AF-9F41-BB29-577560B8E7B2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b0bada8-e6de-4a4a-adfd-6bbcc2b42952" xsi:nil="true"/>
    <lcf76f155ced4ddcb4097134ff3c332f xmlns="6d411d93-567e-4813-aeeb-7c7130bb528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FA83D5601EF8B4F9289CE1FDBAB95F3" ma:contentTypeVersion="12" ma:contentTypeDescription="Ein neues Dokument erstellen." ma:contentTypeScope="" ma:versionID="d8b40634fae673f76888674a62b1901a">
  <xsd:schema xmlns:xsd="http://www.w3.org/2001/XMLSchema" xmlns:xs="http://www.w3.org/2001/XMLSchema" xmlns:p="http://schemas.microsoft.com/office/2006/metadata/properties" xmlns:ns2="6d411d93-567e-4813-aeeb-7c7130bb5285" xmlns:ns3="6b0bada8-e6de-4a4a-adfd-6bbcc2b42952" targetNamespace="http://schemas.microsoft.com/office/2006/metadata/properties" ma:root="true" ma:fieldsID="5275be4c7a9136b23dec7c83d6511a3e" ns2:_="" ns3:_="">
    <xsd:import namespace="6d411d93-567e-4813-aeeb-7c7130bb5285"/>
    <xsd:import namespace="6b0bada8-e6de-4a4a-adfd-6bbcc2b429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411d93-567e-4813-aeeb-7c7130bb52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ildmarkierungen" ma:readOnly="false" ma:fieldId="{5cf76f15-5ced-4ddc-b409-7134ff3c332f}" ma:taxonomyMulti="true" ma:sspId="80787490-761d-459d-bfc5-817c5db6bf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bada8-e6de-4a4a-adfd-6bbcc2b4295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4a78728e-1924-404c-8b38-cc61b2a892e1}" ma:internalName="TaxCatchAll" ma:showField="CatchAllData" ma:web="6b0bada8-e6de-4a4a-adfd-6bbcc2b429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C8103C-3CCF-42DB-9868-A1289DFC9DB4}">
  <ds:schemaRefs>
    <ds:schemaRef ds:uri="http://schemas.microsoft.com/office/2006/metadata/properties"/>
    <ds:schemaRef ds:uri="http://schemas.microsoft.com/office/infopath/2007/PartnerControls"/>
    <ds:schemaRef ds:uri="6b0bada8-e6de-4a4a-adfd-6bbcc2b42952"/>
    <ds:schemaRef ds:uri="05a75c82-74d2-4818-bf0d-2a9b1a7aa771"/>
  </ds:schemaRefs>
</ds:datastoreItem>
</file>

<file path=customXml/itemProps2.xml><?xml version="1.0" encoding="utf-8"?>
<ds:datastoreItem xmlns:ds="http://schemas.openxmlformats.org/officeDocument/2006/customXml" ds:itemID="{C6273643-BB08-41A6-AFFA-9538092714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69FA65-2156-4BF4-887C-F3644450CA5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1105</Words>
  <Application>Microsoft Office PowerPoint</Application>
  <PresentationFormat>Breitbild</PresentationFormat>
  <Paragraphs>178</Paragraphs>
  <Slides>31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31</vt:i4>
      </vt:variant>
    </vt:vector>
  </HeadingPairs>
  <TitlesOfParts>
    <vt:vector size="38" baseType="lpstr">
      <vt:lpstr>Arial</vt:lpstr>
      <vt:lpstr>Calibri</vt:lpstr>
      <vt:lpstr>Georgia</vt:lpstr>
      <vt:lpstr>Systemschrift Normal</vt:lpstr>
      <vt:lpstr>Wingdings</vt:lpstr>
      <vt:lpstr>kfmv Specials</vt:lpstr>
      <vt:lpstr>kfmv Content</vt:lpstr>
      <vt:lpstr>Remote Work</vt:lpstr>
      <vt:lpstr>Lorenz Ramseyer  Remote Work Consultant &amp; Präsident Digitale Nomaden Schweiz</vt:lpstr>
      <vt:lpstr>Digitale Nomaden – Traum oder Realität?</vt:lpstr>
      <vt:lpstr>Im Ausland</vt:lpstr>
      <vt:lpstr>In der Schweiz</vt:lpstr>
      <vt:lpstr>Coliving in der Schweiz Escape in Grimentz, Wallis</vt:lpstr>
      <vt:lpstr>Green Desking</vt:lpstr>
      <vt:lpstr>Vorteile von Remote Work</vt:lpstr>
      <vt:lpstr>Always on Syndrome | Ständiges Online-Sein Maus-Jiggler</vt:lpstr>
      <vt:lpstr>Kommunikation</vt:lpstr>
      <vt:lpstr>Kommunikation / Probleme</vt:lpstr>
      <vt:lpstr>Autonomie &amp; Vertrauen</vt:lpstr>
      <vt:lpstr>Autodidaktisches Lernen</vt:lpstr>
      <vt:lpstr>Work from anywhere</vt:lpstr>
      <vt:lpstr>Workation (Work &amp; Vacation)</vt:lpstr>
      <vt:lpstr>Workation Tage in Deutschland</vt:lpstr>
      <vt:lpstr>Workation wird relevant Cisco-Umfrage von YouGov zum Thema Workation unter 1.050 deutschen ArbeitnehmerInnen, 2023 - Studie</vt:lpstr>
      <vt:lpstr>Workation Hotelplan Group Laura Meyer - CEO Hotelplan Group, Linkedin 2023</vt:lpstr>
      <vt:lpstr>Wieviel Firmen erlauben Workations? Quelle: Vamoz.io - Numbers based on ongoing market research and interviews from sales and active outreach, 2023</vt:lpstr>
      <vt:lpstr>20/30/50 Workation Regel Fully Remote Firma Doist, Twist Blog, Chase Warrington, 2022</vt:lpstr>
      <vt:lpstr>Eigenes Wohlbefinden &amp; Flexibilität Quelle: Talent Trends 2023: Trends im Recruiting, Michael Page, Link zur Studie</vt:lpstr>
      <vt:lpstr>Hybrid Work Modelle</vt:lpstr>
      <vt:lpstr>Hybrid Work Schweiz Quelle: Social Collaboration Studie 2023 von Campana &amp; Schott</vt:lpstr>
      <vt:lpstr>Hybrid Work: Brücke zwischen Büro und Remote Work</vt:lpstr>
      <vt:lpstr>Portugal – Erstes Digital Nomad Village in Madeira</vt:lpstr>
      <vt:lpstr>Digitale Nomaden Entwicklung WYSE Travel Confederation 2023, Studie</vt:lpstr>
      <vt:lpstr>Zukunft Remote Work</vt:lpstr>
      <vt:lpstr>35 Digitale Nomaden aus 15 Nationen an einer Workation in den Walliser Bergen</vt:lpstr>
      <vt:lpstr>Wie sieht Ihr Büro in Zukunft aus?</vt:lpstr>
      <vt:lpstr>Vielen Dank! Fragen?</vt:lpstr>
      <vt:lpstr>Bildnachweis / Quellen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Mehr Wirtschaft. Für mich.</dc:title>
  <dc:creator>Stoop Andrea</dc:creator>
  <cp:lastModifiedBy>Lorenz Ramseyer</cp:lastModifiedBy>
  <cp:revision>165</cp:revision>
  <cp:lastPrinted>2023-02-23T15:04:03Z</cp:lastPrinted>
  <dcterms:created xsi:type="dcterms:W3CDTF">2022-07-14T13:50:46Z</dcterms:created>
  <dcterms:modified xsi:type="dcterms:W3CDTF">2023-08-25T11:46:09Z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0x0101003FA83D5601EF8B4F9289CE1FDBAB95F3</vt:lpwstr>
  </property>
  <property fmtid="{D5CDD505-2E9C-101B-9397-08002B2CF9AE}" pid="3" name="MediaServiceImageTags">
    <vt:lpwstr/>
  </property>
</Properties>
</file>