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58" r:id="rId3"/>
    <p:sldId id="259" r:id="rId4"/>
    <p:sldId id="260" r:id="rId5"/>
    <p:sldId id="265" r:id="rId6"/>
    <p:sldId id="264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39200"/>
    <a:srgbClr val="3420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5" autoAdjust="0"/>
    <p:restoredTop sz="94664" autoAdjust="0"/>
  </p:normalViewPr>
  <p:slideViewPr>
    <p:cSldViewPr>
      <p:cViewPr>
        <p:scale>
          <a:sx n="60" d="100"/>
          <a:sy n="60" d="100"/>
        </p:scale>
        <p:origin x="-1812" y="-10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40000" y="0"/>
            <a:ext cx="26640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 dirty="0" smtClean="0"/>
              <a:t>Kurs E-147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72633900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 smtClean="0"/>
              <a:t>Kurs E-147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9D33B5-EA1F-40A4-80D8-14968FF05801}" type="datetimeFigureOut">
              <a:rPr lang="de-CH" smtClean="0"/>
              <a:t>25.03.2016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013B8-D834-4FAC-AD42-F2804E7C0BE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45507851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68B29-2EE0-4EA0-A5E4-DE1D247EFA90}" type="slidenum">
              <a:rPr lang="de-CH" smtClean="0"/>
              <a:t>‹Nr.›</a:t>
            </a:fld>
            <a:endParaRPr lang="de-CH"/>
          </a:p>
        </p:txBody>
      </p:sp>
      <p:sp>
        <p:nvSpPr>
          <p:cNvPr id="8" name="Rechteck 7"/>
          <p:cNvSpPr/>
          <p:nvPr userDrawn="1"/>
        </p:nvSpPr>
        <p:spPr>
          <a:xfrm>
            <a:off x="0" y="3501008"/>
            <a:ext cx="9144000" cy="216024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488" y="3478876"/>
            <a:ext cx="4319025" cy="2182372"/>
          </a:xfrm>
          <a:prstGeom prst="rect">
            <a:avLst/>
          </a:prstGeom>
        </p:spPr>
      </p:pic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0" y="5561812"/>
            <a:ext cx="9144000" cy="1323572"/>
          </a:xfrm>
          <a:solidFill>
            <a:srgbClr val="F39200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95000"/>
                  </a:schemeClr>
                </a:solidFill>
                <a:latin typeface="Tw Cen MT Condensed Extra Bold" panose="020B0803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14563481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68B29-2EE0-4EA0-A5E4-DE1D247EFA9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13327427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68B29-2EE0-4EA0-A5E4-DE1D247EFA9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86011424"/>
      </p:ext>
    </p:extLst>
  </p:cSld>
  <p:clrMapOvr>
    <a:masterClrMapping/>
  </p:clrMapOvr>
  <p:transition spd="slow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68B29-2EE0-4EA0-A5E4-DE1D247EFA90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93811365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68B29-2EE0-4EA0-A5E4-DE1D247EFA9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5320814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1" y="1600202"/>
            <a:ext cx="3924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499992" y="1600202"/>
            <a:ext cx="3924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68B29-2EE0-4EA0-A5E4-DE1D247EFA9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17158106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3924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3924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464425" y="1535113"/>
            <a:ext cx="3924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464425" y="2174875"/>
            <a:ext cx="3924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68B29-2EE0-4EA0-A5E4-DE1D247EFA9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73997828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68B29-2EE0-4EA0-A5E4-DE1D247EFA9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02530081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68B29-2EE0-4EA0-A5E4-DE1D247EFA9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43818579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68B29-2EE0-4EA0-A5E4-DE1D247EFA9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64686837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9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9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9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68B29-2EE0-4EA0-A5E4-DE1D247EFA9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3223691"/>
      </p:ext>
    </p:extLst>
  </p:cSld>
  <p:clrMapOvr>
    <a:masterClrMapping/>
  </p:clrMapOvr>
  <p:transition spd="slow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8579112" y="0"/>
            <a:ext cx="576000" cy="6858000"/>
          </a:xfrm>
          <a:prstGeom prst="rect">
            <a:avLst/>
          </a:prstGeom>
          <a:solidFill>
            <a:srgbClr val="F3920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79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1" y="1600202"/>
            <a:ext cx="7920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64552" y="1052738"/>
            <a:ext cx="57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rgbClr val="342002"/>
                </a:solidFill>
                <a:latin typeface="Tw Cen MT Condensed Extra Bold" panose="020B0803020202020204" pitchFamily="34" charset="0"/>
              </a:defRPr>
            </a:lvl1pPr>
          </a:lstStyle>
          <a:p>
            <a:fld id="{62268B29-2EE0-4EA0-A5E4-DE1D247EFA90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928" y="6381330"/>
            <a:ext cx="539497" cy="259081"/>
          </a:xfrm>
          <a:prstGeom prst="rect">
            <a:avLst/>
          </a:prstGeom>
        </p:spPr>
      </p:pic>
      <p:sp>
        <p:nvSpPr>
          <p:cNvPr id="14" name="Eingekerbter Richtungspfeil 13">
            <a:hlinkClick r:id="" action="ppaction://hlinkshowjump?jump=nextslide"/>
          </p:cNvPr>
          <p:cNvSpPr/>
          <p:nvPr userDrawn="1"/>
        </p:nvSpPr>
        <p:spPr>
          <a:xfrm>
            <a:off x="7020312" y="6408000"/>
            <a:ext cx="360000" cy="216000"/>
          </a:xfrm>
          <a:prstGeom prst="chevron">
            <a:avLst/>
          </a:prstGeom>
          <a:solidFill>
            <a:srgbClr val="F3920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15" name="Eingekerbter Richtungspfeil 14">
            <a:hlinkClick r:id="" action="ppaction://hlinkshowjump?jump=previousslide"/>
          </p:cNvPr>
          <p:cNvSpPr/>
          <p:nvPr userDrawn="1"/>
        </p:nvSpPr>
        <p:spPr>
          <a:xfrm flipH="1">
            <a:off x="6480000" y="6408000"/>
            <a:ext cx="360000" cy="216000"/>
          </a:xfrm>
          <a:prstGeom prst="chevron">
            <a:avLst/>
          </a:prstGeom>
          <a:solidFill>
            <a:srgbClr val="F3920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476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r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0" kern="1200">
          <a:solidFill>
            <a:srgbClr val="F39200"/>
          </a:solidFill>
          <a:latin typeface="Tw Cen MT Condensed Extra Bold" panose="020B0803020202020204" pitchFamily="34" charset="0"/>
          <a:ea typeface="Segoe UI Black" panose="020B0A02040204020203" pitchFamily="34" charset="0"/>
          <a:cs typeface="Segoe UI Black" panose="020B0A02040204020203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6"/>
        </a:buClr>
        <a:buFont typeface="Wingdings" panose="05000000000000000000" pitchFamily="2" charset="2"/>
        <a:buChar char="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5661248"/>
            <a:ext cx="9144000" cy="122413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de-CH" dirty="0" smtClean="0"/>
              <a:t>Kurs Hefegebäck-Spezialitäten</a:t>
            </a:r>
          </a:p>
        </p:txBody>
      </p:sp>
    </p:spTree>
    <p:extLst>
      <p:ext uri="{BB962C8B-B14F-4D97-AF65-F5344CB8AC3E}">
        <p14:creationId xmlns:p14="http://schemas.microsoft.com/office/powerpoint/2010/main" val="1489603632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Beschreibung</a:t>
            </a:r>
            <a:endParaRPr lang="de-CH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2911716"/>
              </p:ext>
            </p:extLst>
          </p:nvPr>
        </p:nvGraphicFramePr>
        <p:xfrm>
          <a:off x="457201" y="1600200"/>
          <a:ext cx="7920037" cy="4103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0528"/>
                <a:gridCol w="4999509"/>
              </a:tblGrid>
              <a:tr h="518160">
                <a:tc>
                  <a:txBody>
                    <a:bodyPr/>
                    <a:lstStyle/>
                    <a:p>
                      <a:r>
                        <a:rPr lang="de-CH" sz="2800" b="1" dirty="0" smtClean="0">
                          <a:solidFill>
                            <a:srgbClr val="342002"/>
                          </a:solidFill>
                        </a:rPr>
                        <a:t>Kursnummer</a:t>
                      </a:r>
                      <a:endParaRPr lang="de-CH" sz="2800" b="1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  <a:tc>
                  <a:txBody>
                    <a:bodyPr/>
                    <a:lstStyle/>
                    <a:p>
                      <a:r>
                        <a:rPr lang="de-CH" sz="2800" dirty="0" smtClean="0">
                          <a:solidFill>
                            <a:srgbClr val="342002"/>
                          </a:solidFill>
                        </a:rPr>
                        <a:t>E-147</a:t>
                      </a:r>
                      <a:endParaRPr lang="de-CH" sz="2800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de-CH" sz="2800" b="1" dirty="0" smtClean="0">
                          <a:solidFill>
                            <a:srgbClr val="342002"/>
                          </a:solidFill>
                        </a:rPr>
                        <a:t>Max. Teilnehmer</a:t>
                      </a:r>
                      <a:endParaRPr lang="de-CH" sz="2800" b="1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  <a:tc>
                  <a:txBody>
                    <a:bodyPr/>
                    <a:lstStyle/>
                    <a:p>
                      <a:r>
                        <a:rPr lang="de-CH" sz="2800" dirty="0" smtClean="0">
                          <a:solidFill>
                            <a:srgbClr val="342002"/>
                          </a:solidFill>
                        </a:rPr>
                        <a:t>12 Personen</a:t>
                      </a:r>
                      <a:endParaRPr lang="de-CH" sz="2800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</a:tr>
              <a:tr h="944880">
                <a:tc>
                  <a:txBody>
                    <a:bodyPr/>
                    <a:lstStyle/>
                    <a:p>
                      <a:r>
                        <a:rPr lang="de-CH" sz="2800" b="1" dirty="0" smtClean="0">
                          <a:solidFill>
                            <a:srgbClr val="342002"/>
                          </a:solidFill>
                        </a:rPr>
                        <a:t>Dauer</a:t>
                      </a:r>
                      <a:endParaRPr lang="de-CH" sz="2800" b="1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  <a:tc>
                  <a:txBody>
                    <a:bodyPr/>
                    <a:lstStyle/>
                    <a:p>
                      <a:r>
                        <a:rPr lang="de-CH" sz="2800" dirty="0" smtClean="0">
                          <a:solidFill>
                            <a:srgbClr val="342002"/>
                          </a:solidFill>
                        </a:rPr>
                        <a:t>2 Kurstage</a:t>
                      </a:r>
                    </a:p>
                    <a:p>
                      <a:r>
                        <a:rPr lang="de-CH" sz="2800" dirty="0" smtClean="0">
                          <a:solidFill>
                            <a:srgbClr val="342002"/>
                          </a:solidFill>
                        </a:rPr>
                        <a:t>Je 4 Lektionen zu 50 Min.</a:t>
                      </a:r>
                      <a:endParaRPr lang="de-CH" sz="2800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</a:tr>
              <a:tr h="567680">
                <a:tc>
                  <a:txBody>
                    <a:bodyPr/>
                    <a:lstStyle/>
                    <a:p>
                      <a:r>
                        <a:rPr lang="de-CH" sz="2800" b="1" dirty="0" smtClean="0">
                          <a:solidFill>
                            <a:srgbClr val="342002"/>
                          </a:solidFill>
                        </a:rPr>
                        <a:t>Datum</a:t>
                      </a:r>
                      <a:endParaRPr lang="de-CH" sz="2800" b="1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  <a:tc>
                  <a:txBody>
                    <a:bodyPr/>
                    <a:lstStyle/>
                    <a:p>
                      <a:r>
                        <a:rPr lang="de-CH" sz="2800" kern="1200" dirty="0" smtClean="0">
                          <a:solidFill>
                            <a:srgbClr val="342002"/>
                          </a:solidFill>
                          <a:effectLst/>
                        </a:rPr>
                        <a:t>26. Oktober und 2. November</a:t>
                      </a:r>
                      <a:endParaRPr lang="de-CH" sz="2800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de-CH" sz="2800" b="1" dirty="0" smtClean="0">
                          <a:solidFill>
                            <a:srgbClr val="342002"/>
                          </a:solidFill>
                        </a:rPr>
                        <a:t>Wochentag</a:t>
                      </a:r>
                      <a:endParaRPr lang="de-CH" sz="2800" b="1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  <a:tc>
                  <a:txBody>
                    <a:bodyPr/>
                    <a:lstStyle/>
                    <a:p>
                      <a:r>
                        <a:rPr lang="de-CH" sz="2800" dirty="0" smtClean="0">
                          <a:solidFill>
                            <a:srgbClr val="342002"/>
                          </a:solidFill>
                        </a:rPr>
                        <a:t>Mittwoch</a:t>
                      </a:r>
                      <a:endParaRPr lang="de-CH" sz="2800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de-CH" sz="2800" b="1" dirty="0" smtClean="0">
                          <a:solidFill>
                            <a:srgbClr val="342002"/>
                          </a:solidFill>
                        </a:rPr>
                        <a:t>Zeit</a:t>
                      </a:r>
                      <a:endParaRPr lang="de-CH" sz="2800" b="1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  <a:tc>
                  <a:txBody>
                    <a:bodyPr/>
                    <a:lstStyle/>
                    <a:p>
                      <a:r>
                        <a:rPr lang="de-CH" sz="2800" dirty="0" smtClean="0">
                          <a:solidFill>
                            <a:srgbClr val="342002"/>
                          </a:solidFill>
                        </a:rPr>
                        <a:t>18:00–21:50</a:t>
                      </a:r>
                      <a:r>
                        <a:rPr lang="de-CH" sz="2800" baseline="0" dirty="0" smtClean="0">
                          <a:solidFill>
                            <a:srgbClr val="342002"/>
                          </a:solidFill>
                        </a:rPr>
                        <a:t> Uhr</a:t>
                      </a:r>
                      <a:endParaRPr lang="de-CH" sz="2800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de-CH" sz="2800" b="1" dirty="0" smtClean="0">
                          <a:solidFill>
                            <a:srgbClr val="342002"/>
                          </a:solidFill>
                        </a:rPr>
                        <a:t>Kursgeld</a:t>
                      </a:r>
                      <a:endParaRPr lang="de-CH" sz="2800" b="1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  <a:tc>
                  <a:txBody>
                    <a:bodyPr/>
                    <a:lstStyle/>
                    <a:p>
                      <a:r>
                        <a:rPr lang="de-CH" sz="2800" dirty="0" smtClean="0">
                          <a:solidFill>
                            <a:srgbClr val="342002"/>
                          </a:solidFill>
                        </a:rPr>
                        <a:t>CHF</a:t>
                      </a:r>
                      <a:r>
                        <a:rPr lang="de-CH" sz="2800" baseline="0" dirty="0" smtClean="0">
                          <a:solidFill>
                            <a:srgbClr val="342002"/>
                          </a:solidFill>
                        </a:rPr>
                        <a:t> 112</a:t>
                      </a:r>
                      <a:r>
                        <a:rPr lang="de-CH" sz="2800" baseline="0" dirty="0" smtClean="0">
                          <a:solidFill>
                            <a:srgbClr val="342002"/>
                          </a:solidFill>
                        </a:rPr>
                        <a:t>.</a:t>
                      </a:r>
                      <a:r>
                        <a:rPr lang="de-CH" sz="2800" dirty="0" smtClean="0">
                          <a:solidFill>
                            <a:srgbClr val="342002"/>
                          </a:solidFill>
                        </a:rPr>
                        <a:t>–</a:t>
                      </a:r>
                      <a:endParaRPr lang="de-CH" sz="2800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</a:tr>
            </a:tbl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7A24828-9A0A-4E63-85C6-6786FA1F6D6B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60497612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Zutaten für Hefeteig süss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tabLst>
                <a:tab pos="3232150" algn="r"/>
                <a:tab pos="3592513" algn="l"/>
              </a:tabLst>
            </a:pPr>
            <a:r>
              <a:rPr lang="de-CH" dirty="0" smtClean="0"/>
              <a:t>	300 g	Mehl</a:t>
            </a:r>
          </a:p>
          <a:p>
            <a:pPr marL="0" indent="0">
              <a:buNone/>
              <a:tabLst>
                <a:tab pos="3232150" algn="r"/>
                <a:tab pos="3592513" algn="l"/>
              </a:tabLst>
            </a:pPr>
            <a:r>
              <a:rPr lang="de-CH" dirty="0"/>
              <a:t>	</a:t>
            </a:r>
            <a:r>
              <a:rPr lang="de-CH" dirty="0" smtClean="0"/>
              <a:t>½ TL	Salz</a:t>
            </a:r>
          </a:p>
          <a:p>
            <a:pPr marL="0" indent="0">
              <a:buNone/>
              <a:tabLst>
                <a:tab pos="3232150" algn="r"/>
                <a:tab pos="3592513" algn="l"/>
              </a:tabLst>
            </a:pPr>
            <a:r>
              <a:rPr lang="de-CH" dirty="0"/>
              <a:t>	</a:t>
            </a:r>
            <a:r>
              <a:rPr lang="de-CH" dirty="0" smtClean="0"/>
              <a:t>40 g	Zucker</a:t>
            </a:r>
          </a:p>
          <a:p>
            <a:pPr marL="0" indent="0">
              <a:buNone/>
              <a:tabLst>
                <a:tab pos="3232150" algn="r"/>
                <a:tab pos="3592513" algn="l"/>
              </a:tabLst>
            </a:pPr>
            <a:r>
              <a:rPr lang="de-CH" dirty="0"/>
              <a:t>	</a:t>
            </a:r>
            <a:r>
              <a:rPr lang="de-CH" dirty="0" smtClean="0"/>
              <a:t>60 g	Butter, weich</a:t>
            </a:r>
          </a:p>
          <a:p>
            <a:pPr marL="0" indent="0">
              <a:buNone/>
              <a:tabLst>
                <a:tab pos="3232150" algn="r"/>
                <a:tab pos="3592513" algn="l"/>
              </a:tabLst>
            </a:pPr>
            <a:r>
              <a:rPr lang="de-CH" dirty="0"/>
              <a:t>	</a:t>
            </a:r>
            <a:r>
              <a:rPr lang="de-CH" dirty="0" smtClean="0"/>
              <a:t>21 g	Frischhefe</a:t>
            </a:r>
          </a:p>
          <a:p>
            <a:pPr marL="0" indent="0">
              <a:buNone/>
              <a:tabLst>
                <a:tab pos="3232150" algn="r"/>
                <a:tab pos="3592513" algn="l"/>
              </a:tabLst>
            </a:pPr>
            <a:r>
              <a:rPr lang="de-CH" dirty="0"/>
              <a:t>	</a:t>
            </a:r>
            <a:r>
              <a:rPr lang="de-CH" dirty="0" smtClean="0"/>
              <a:t>1,5 </a:t>
            </a:r>
            <a:r>
              <a:rPr lang="de-CH" dirty="0" smtClean="0"/>
              <a:t>dl	Milch, lauwarm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7A24828-9A0A-4E63-85C6-6786FA1F6D6B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35358159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Zubereitung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de-CH" dirty="0"/>
              <a:t>Alle Zutaten für den Teig vorbereiten.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CH" dirty="0"/>
              <a:t>Das Mehl, Salz und Zucker mischen, eine Mulde formen.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CH" dirty="0"/>
              <a:t>Die Butter in kleinen Stücken zum Mehl geben.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7A24828-9A0A-4E63-85C6-6786FA1F6D6B}" type="slidenum">
              <a:rPr lang="de-CH" smtClean="0"/>
              <a:t>4</a:t>
            </a:fld>
            <a:endParaRPr lang="de-CH"/>
          </a:p>
        </p:txBody>
      </p:sp>
      <p:pic>
        <p:nvPicPr>
          <p:cNvPr id="1030" name="Picture 6" descr="C:\Users\lob\Desktop\zopf\DSC_00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392" y="4680003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lob\Desktop\zopf\DSC_00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853" y="4680003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lob\Desktop\zopf\DSC_002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680003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lob\Desktop\zopf\DSC_002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122" y="4680002"/>
            <a:ext cx="1440000" cy="144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396819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1" y="692697"/>
            <a:ext cx="7920000" cy="3600400"/>
          </a:xfrm>
        </p:spPr>
        <p:txBody>
          <a:bodyPr>
            <a:normAutofit/>
          </a:bodyPr>
          <a:lstStyle/>
          <a:p>
            <a:pPr marL="525600" indent="-457200">
              <a:buFont typeface="Wingdings" panose="05000000000000000000" pitchFamily="2" charset="2"/>
              <a:buChar char="ü"/>
            </a:pPr>
            <a:r>
              <a:rPr lang="de-CH" dirty="0"/>
              <a:t>Die Hefe mit Milch auflösen und in die Mulde giessen.</a:t>
            </a:r>
          </a:p>
          <a:p>
            <a:pPr marL="525600" indent="-457200">
              <a:buFont typeface="Wingdings" panose="05000000000000000000" pitchFamily="2" charset="2"/>
              <a:buChar char="ü"/>
            </a:pPr>
            <a:r>
              <a:rPr lang="de-CH" dirty="0"/>
              <a:t>Den Teig kneten und schlagen bis er weich und elastisch ist.</a:t>
            </a:r>
          </a:p>
          <a:p>
            <a:pPr marL="525600" indent="-457200">
              <a:buFont typeface="Wingdings" panose="05000000000000000000" pitchFamily="2" charset="2"/>
              <a:buChar char="ü"/>
            </a:pPr>
            <a:r>
              <a:rPr lang="de-CH" dirty="0"/>
              <a:t>Den Teig in eine Schüssel legen und mit feuchtem Tuch zugedeckt aufgehen lassen.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7A24828-9A0A-4E63-85C6-6786FA1F6D6B}" type="slidenum">
              <a:rPr lang="de-CH" smtClean="0"/>
              <a:t>5</a:t>
            </a:fld>
            <a:endParaRPr lang="de-CH"/>
          </a:p>
        </p:txBody>
      </p:sp>
      <p:pic>
        <p:nvPicPr>
          <p:cNvPr id="10" name="Picture 2" descr="C:\Users\lob\Desktop\zopf\DSC_00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522" y="4653433"/>
            <a:ext cx="1439862" cy="143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lob\Desktop\zopf\DSC_00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210" y="4653433"/>
            <a:ext cx="1439862" cy="143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lob\Desktop\zopf\DSC_003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897" y="4653433"/>
            <a:ext cx="1439862" cy="143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lob\Desktop\zopf\DSC_002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653435"/>
            <a:ext cx="1439862" cy="143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4589693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Warenkunde Hefe-Herstellung</a:t>
            </a:r>
            <a:endParaRPr lang="de-CH" dirty="0"/>
          </a:p>
        </p:txBody>
      </p:sp>
      <p:sp>
        <p:nvSpPr>
          <p:cNvPr id="6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24828-9A0A-4E63-85C6-6786FA1F6D6B}" type="slidenum">
              <a:rPr lang="de-CH" smtClean="0"/>
              <a:t>6</a:t>
            </a:fld>
            <a:endParaRPr lang="de-CH"/>
          </a:p>
        </p:txBody>
      </p:sp>
      <p:sp>
        <p:nvSpPr>
          <p:cNvPr id="7" name="Rechteck 6"/>
          <p:cNvSpPr/>
          <p:nvPr/>
        </p:nvSpPr>
        <p:spPr>
          <a:xfrm>
            <a:off x="426841" y="1579531"/>
            <a:ext cx="7712935" cy="4526400"/>
          </a:xfrm>
          <a:prstGeom prst="rect">
            <a:avLst/>
          </a:prstGeom>
          <a:solidFill>
            <a:srgbClr val="F39200">
              <a:alpha val="9020"/>
            </a:srgbClr>
          </a:solidFill>
          <a:ln>
            <a:solidFill>
              <a:srgbClr val="F39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grpSp>
        <p:nvGrpSpPr>
          <p:cNvPr id="26" name="Gruppieren 25"/>
          <p:cNvGrpSpPr/>
          <p:nvPr/>
        </p:nvGrpSpPr>
        <p:grpSpPr>
          <a:xfrm>
            <a:off x="4932040" y="3956066"/>
            <a:ext cx="2808312" cy="1749963"/>
            <a:chOff x="4716016" y="3956064"/>
            <a:chExt cx="2808312" cy="1749963"/>
          </a:xfrm>
        </p:grpSpPr>
        <p:sp>
          <p:nvSpPr>
            <p:cNvPr id="12" name="Pfeil nach unten 11"/>
            <p:cNvSpPr/>
            <p:nvPr/>
          </p:nvSpPr>
          <p:spPr>
            <a:xfrm>
              <a:off x="5184847" y="4965213"/>
              <a:ext cx="216000" cy="384000"/>
            </a:xfrm>
            <a:prstGeom prst="downArrow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4783678" y="4376717"/>
              <a:ext cx="15885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dirty="0" smtClean="0"/>
                <a:t>Entwässerung</a:t>
              </a:r>
              <a:endParaRPr lang="de-CH" dirty="0"/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4716016" y="5336695"/>
              <a:ext cx="126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dirty="0" smtClean="0"/>
                <a:t>Presshefe</a:t>
              </a:r>
              <a:endParaRPr lang="de-CH" dirty="0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5981985" y="5331809"/>
              <a:ext cx="15423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dirty="0" smtClean="0"/>
                <a:t>Granulathefe</a:t>
              </a:r>
              <a:endParaRPr lang="de-CH" dirty="0"/>
            </a:p>
          </p:txBody>
        </p:sp>
        <p:sp>
          <p:nvSpPr>
            <p:cNvPr id="22" name="Pfeil nach unten 21"/>
            <p:cNvSpPr/>
            <p:nvPr/>
          </p:nvSpPr>
          <p:spPr>
            <a:xfrm rot="19247133" flipH="1">
              <a:off x="4907008" y="3956064"/>
              <a:ext cx="216000" cy="384000"/>
            </a:xfrm>
            <a:prstGeom prst="downArrow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3" name="Pfeil nach unten 22"/>
            <p:cNvSpPr/>
            <p:nvPr/>
          </p:nvSpPr>
          <p:spPr>
            <a:xfrm rot="19247133" flipH="1">
              <a:off x="6037216" y="4940173"/>
              <a:ext cx="216000" cy="384000"/>
            </a:xfrm>
            <a:prstGeom prst="downArrow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grpSp>
        <p:nvGrpSpPr>
          <p:cNvPr id="25" name="Gruppieren 24"/>
          <p:cNvGrpSpPr/>
          <p:nvPr/>
        </p:nvGrpSpPr>
        <p:grpSpPr>
          <a:xfrm>
            <a:off x="755576" y="3956853"/>
            <a:ext cx="2824272" cy="1761692"/>
            <a:chOff x="955640" y="3956853"/>
            <a:chExt cx="2824272" cy="1761692"/>
          </a:xfrm>
        </p:grpSpPr>
        <p:sp>
          <p:nvSpPr>
            <p:cNvPr id="10" name="Pfeil nach unten 9"/>
            <p:cNvSpPr/>
            <p:nvPr/>
          </p:nvSpPr>
          <p:spPr>
            <a:xfrm rot="2352867">
              <a:off x="3428968" y="3956853"/>
              <a:ext cx="216000" cy="384000"/>
            </a:xfrm>
            <a:prstGeom prst="downArrow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1" name="Pfeil nach unten 10"/>
            <p:cNvSpPr/>
            <p:nvPr/>
          </p:nvSpPr>
          <p:spPr>
            <a:xfrm>
              <a:off x="2899856" y="4965213"/>
              <a:ext cx="216000" cy="384000"/>
            </a:xfrm>
            <a:prstGeom prst="downArrow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2251784" y="4376717"/>
              <a:ext cx="126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dirty="0" smtClean="0"/>
                <a:t>Flüssighefe</a:t>
              </a:r>
              <a:endParaRPr lang="de-CH" dirty="0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955640" y="5349213"/>
              <a:ext cx="126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dirty="0" smtClean="0"/>
                <a:t>Tankwagen</a:t>
              </a:r>
              <a:endParaRPr lang="de-CH" dirty="0"/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2395801" y="5336695"/>
              <a:ext cx="13841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dirty="0" smtClean="0"/>
                <a:t>Container</a:t>
              </a:r>
              <a:endParaRPr lang="de-CH" dirty="0"/>
            </a:p>
          </p:txBody>
        </p:sp>
        <p:sp>
          <p:nvSpPr>
            <p:cNvPr id="24" name="Pfeil nach unten 23"/>
            <p:cNvSpPr/>
            <p:nvPr/>
          </p:nvSpPr>
          <p:spPr>
            <a:xfrm rot="2352867">
              <a:off x="2049283" y="4940173"/>
              <a:ext cx="216000" cy="384000"/>
            </a:xfrm>
            <a:prstGeom prst="downArrow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grpSp>
        <p:nvGrpSpPr>
          <p:cNvPr id="2" name="Gruppieren 1"/>
          <p:cNvGrpSpPr/>
          <p:nvPr/>
        </p:nvGrpSpPr>
        <p:grpSpPr>
          <a:xfrm>
            <a:off x="3347864" y="1700808"/>
            <a:ext cx="1797204" cy="2046576"/>
            <a:chOff x="3347864" y="1700808"/>
            <a:chExt cx="1797204" cy="2234082"/>
          </a:xfrm>
        </p:grpSpPr>
        <p:sp>
          <p:nvSpPr>
            <p:cNvPr id="8" name="Pfeil nach unten 7"/>
            <p:cNvSpPr/>
            <p:nvPr/>
          </p:nvSpPr>
          <p:spPr>
            <a:xfrm>
              <a:off x="4139952" y="2205580"/>
              <a:ext cx="216000" cy="384000"/>
            </a:xfrm>
            <a:prstGeom prst="downArrow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Pfeil nach unten 8"/>
            <p:cNvSpPr/>
            <p:nvPr/>
          </p:nvSpPr>
          <p:spPr>
            <a:xfrm>
              <a:off x="4175309" y="3068960"/>
              <a:ext cx="216000" cy="384000"/>
            </a:xfrm>
            <a:prstGeom prst="downArrow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3635896" y="1700808"/>
              <a:ext cx="1260000" cy="403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dirty="0" smtClean="0"/>
                <a:t>Rohstoffe</a:t>
              </a:r>
              <a:endParaRPr lang="de-CH" dirty="0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3347864" y="2589580"/>
              <a:ext cx="1797204" cy="403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dirty="0" smtClean="0"/>
                <a:t>Fermentation</a:t>
              </a:r>
              <a:endParaRPr lang="de-CH" dirty="0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3616466" y="3531720"/>
              <a:ext cx="1260000" cy="403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dirty="0" smtClean="0"/>
                <a:t>Hefemilch</a:t>
              </a:r>
              <a:endParaRPr lang="de-CH" dirty="0"/>
            </a:p>
          </p:txBody>
        </p:sp>
      </p:grpSp>
    </p:spTree>
    <p:extLst>
      <p:ext uri="{BB962C8B-B14F-4D97-AF65-F5344CB8AC3E}">
        <p14:creationId xmlns:p14="http://schemas.microsoft.com/office/powerpoint/2010/main" val="2583024915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</Words>
  <Application>Microsoft Office PowerPoint</Application>
  <PresentationFormat>Bildschirmpräsentation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Larissa</vt:lpstr>
      <vt:lpstr>PowerPoint-Präsentation</vt:lpstr>
      <vt:lpstr>Beschreibung</vt:lpstr>
      <vt:lpstr>Zutaten für Hefeteig süss</vt:lpstr>
      <vt:lpstr>Zubereitung</vt:lpstr>
      <vt:lpstr>PowerPoint-Präsentation</vt:lpstr>
      <vt:lpstr>Warenkunde Hefe-Herstellung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QV 2016</dc:title>
  <dc:creator>KV Schweiz</dc:creator>
  <dcterms:created xsi:type="dcterms:W3CDTF">2015-08-25T11:27:36Z</dcterms:created>
  <dcterms:modified xsi:type="dcterms:W3CDTF">2016-03-25T07:20:50Z</dcterms:modified>
</cp:coreProperties>
</file>