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7" r:id="rId3"/>
    <p:sldId id="258" r:id="rId4"/>
    <p:sldId id="259" r:id="rId5"/>
    <p:sldId id="260" r:id="rId6"/>
    <p:sldId id="261" r:id="rId7"/>
    <p:sldId id="266" r:id="rId8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39200"/>
    <a:srgbClr val="3420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864" autoAdjust="0"/>
    <p:restoredTop sz="94664" autoAdjust="0"/>
  </p:normalViewPr>
  <p:slideViewPr>
    <p:cSldViewPr>
      <p:cViewPr varScale="1">
        <p:scale>
          <a:sx n="72" d="100"/>
          <a:sy n="72" d="100"/>
        </p:scale>
        <p:origin x="-108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-87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A3B985-2462-46B7-9CE0-21AE192F468A}" type="datetimeFigureOut">
              <a:rPr lang="de-CH" smtClean="0"/>
              <a:t>25.03.2016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dirty="0" smtClean="0"/>
              <a:t>Bäckerei Bruni</a:t>
            </a:r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F625D3-2B74-4C22-B6D6-DFD45BC4F91C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7263390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9D33B5-EA1F-40A4-80D8-14968FF05801}" type="datetimeFigureOut">
              <a:rPr lang="de-CH" smtClean="0"/>
              <a:t>25.03.2016</a:t>
            </a:fld>
            <a:endParaRPr lang="de-CH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CH" dirty="0" smtClean="0"/>
              <a:t>Bäckerei Bruni</a:t>
            </a:r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4013B8-D834-4FAC-AD42-F2804E7C0BE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44550785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  <p:sp>
        <p:nvSpPr>
          <p:cNvPr id="8" name="Rechteck 7"/>
          <p:cNvSpPr/>
          <p:nvPr userDrawn="1"/>
        </p:nvSpPr>
        <p:spPr>
          <a:xfrm>
            <a:off x="0" y="3501008"/>
            <a:ext cx="9144000" cy="2160240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487" y="3478876"/>
            <a:ext cx="4319025" cy="2182372"/>
          </a:xfrm>
          <a:prstGeom prst="rect">
            <a:avLst/>
          </a:prstGeom>
        </p:spPr>
      </p:pic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0" y="5561812"/>
            <a:ext cx="9144000" cy="1323572"/>
          </a:xfrm>
          <a:solidFill>
            <a:srgbClr val="F39200"/>
          </a:solidFill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95000"/>
                  </a:schemeClr>
                </a:solidFill>
                <a:latin typeface="Tw Cen MT Condensed Extra Bold" panose="020B0803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 bearbeiten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1456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827F81-4EF5-42E3-9E1A-E355B9160C59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332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1DB6B83-A9C5-435E-81C3-19A3A777993A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8601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CF301-3D20-4902-95D8-1918E69FB38A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0012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4413A-1278-41A5-B19A-777F48CE696D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7833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1959B-0F5F-4307-A010-86064E2D8DC4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87302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D4A6F4-4D26-4627-B2CB-791E929E7D4D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574542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80A38-885D-4FF3-BE64-DA951557EF46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5152339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12BC1-65A2-459C-94B8-3434E8C25099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29300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2F954-9952-410A-B0E7-CE3411892D51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470016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93B51-5962-4F1D-808E-196A0DD292C5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87987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BC64DB-D40A-414D-BCEC-1DF2C34682B9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29381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A820-ECFA-424C-AEF9-679BEAA078AF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338122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665D8-63D0-44A9-B987-B78DD8874271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300322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F597F-8FE8-4451-9B98-FC3C176C2FA4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79443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065871-DD22-4B29-86ED-2EA749E24B03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05320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92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499992" y="1600200"/>
            <a:ext cx="3924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7D62243-6C07-4AA1-8468-245B43E28A7C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21715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92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92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464424" y="1535113"/>
            <a:ext cx="3924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464424" y="2174875"/>
            <a:ext cx="3924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8D86CE0-34D8-48CE-97A9-23AE59C4B648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07399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675DE0D-DDD4-4722-8A37-7662841F7055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02530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116CD96-7A16-48C1-AD57-5A9B69B9322F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943818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50C0AF0-3ACA-405D-9B3F-861A314D2116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64686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65169E-B52E-43D8-9479-831C7540C056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268B29-2EE0-4EA0-A5E4-DE1D247EFA90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4322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331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7106B-7956-4A83-9E4F-E707607F80E4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CH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92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84019" y="637624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444208" y="6353312"/>
            <a:ext cx="213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rgbClr val="342002"/>
                </a:solidFill>
                <a:latin typeface="Tw Cen MT Condensed Extra Bold" panose="020B0803020202020204" pitchFamily="34" charset="0"/>
              </a:defRPr>
            </a:lvl1pPr>
          </a:lstStyle>
          <a:p>
            <a:fld id="{62268B29-2EE0-4EA0-A5E4-DE1D247EFA90}" type="slidenum">
              <a:rPr lang="de-CH" smtClean="0"/>
              <a:pPr/>
              <a:t>‹Nr.›</a:t>
            </a:fld>
            <a:endParaRPr lang="de-CH" dirty="0"/>
          </a:p>
        </p:txBody>
      </p:sp>
      <p:sp>
        <p:nvSpPr>
          <p:cNvPr id="7" name="Rechteck 6"/>
          <p:cNvSpPr/>
          <p:nvPr userDrawn="1"/>
        </p:nvSpPr>
        <p:spPr>
          <a:xfrm>
            <a:off x="8579112" y="0"/>
            <a:ext cx="576000" cy="6858000"/>
          </a:xfrm>
          <a:prstGeom prst="rect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10" name="Eingekerbter Richtungspfeil 9">
            <a:hlinkClick r:id="" action="ppaction://hlinkshowjump?jump=nextslide"/>
          </p:cNvPr>
          <p:cNvSpPr/>
          <p:nvPr userDrawn="1"/>
        </p:nvSpPr>
        <p:spPr>
          <a:xfrm>
            <a:off x="7020312" y="6408000"/>
            <a:ext cx="360000" cy="216000"/>
          </a:xfrm>
          <a:prstGeom prst="chevron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sp>
        <p:nvSpPr>
          <p:cNvPr id="11" name="Eingekerbter Richtungspfeil 10"/>
          <p:cNvSpPr/>
          <p:nvPr userDrawn="1"/>
        </p:nvSpPr>
        <p:spPr>
          <a:xfrm flipH="1">
            <a:off x="6480000" y="6408000"/>
            <a:ext cx="360000" cy="216000"/>
          </a:xfrm>
          <a:prstGeom prst="chevron">
            <a:avLst/>
          </a:prstGeom>
          <a:solidFill>
            <a:srgbClr val="F392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>
              <a:solidFill>
                <a:schemeClr val="tx1"/>
              </a:solidFill>
            </a:endParaRPr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927" y="6381328"/>
            <a:ext cx="539497" cy="25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476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0" kern="1200">
          <a:solidFill>
            <a:srgbClr val="F39200"/>
          </a:solidFill>
          <a:latin typeface="+mj-lt"/>
          <a:ea typeface="Segoe UI Black" panose="020B0A02040204020203" pitchFamily="34" charset="0"/>
          <a:cs typeface="Segoe UI Black" panose="020B0A02040204020203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Tx/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F146E-54B8-4765-8FD2-44FFC5D7F99A}" type="datetime1">
              <a:rPr lang="de-CH" smtClean="0"/>
              <a:t>25.03.2016</a:t>
            </a:fld>
            <a:endParaRPr lang="de-CH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7BC5F-D51A-4B5C-974D-03A7816DDC13}" type="slidenum">
              <a:rPr lang="de-CH" smtClean="0"/>
              <a:t>‹Nr.›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13257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5661248"/>
            <a:ext cx="9144000" cy="122413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de-CH" dirty="0" smtClean="0"/>
              <a:t>Kurs Hefegebäck-Spezialitäten</a:t>
            </a:r>
          </a:p>
        </p:txBody>
      </p:sp>
    </p:spTree>
    <p:extLst>
      <p:ext uri="{BB962C8B-B14F-4D97-AF65-F5344CB8AC3E}">
        <p14:creationId xmlns:p14="http://schemas.microsoft.com/office/powerpoint/2010/main" val="1489603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Beschreibung</a:t>
            </a:r>
            <a:endParaRPr lang="de-CH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45917737"/>
              </p:ext>
            </p:extLst>
          </p:nvPr>
        </p:nvGraphicFramePr>
        <p:xfrm>
          <a:off x="457200" y="1600200"/>
          <a:ext cx="7920037" cy="4103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20528"/>
                <a:gridCol w="4999509"/>
              </a:tblGrid>
              <a:tr h="518160">
                <a:tc>
                  <a:txBody>
                    <a:bodyPr/>
                    <a:lstStyle/>
                    <a:p>
                      <a:pPr marL="0" indent="0">
                        <a:buFont typeface="Webdings" panose="05030102010509060703" pitchFamily="18" charset="2"/>
                        <a:buNone/>
                      </a:pPr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Kursnummer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E-147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Max. Teilnehmer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12 Personen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94488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Dauer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2 Kurstage</a:t>
                      </a:r>
                    </a:p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Je 4 Lektionen zu 50 Min.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6768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Datum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kern="1200" dirty="0" smtClean="0">
                          <a:solidFill>
                            <a:srgbClr val="342002"/>
                          </a:solidFill>
                          <a:effectLst/>
                        </a:rPr>
                        <a:t>26. Oktober und 2. November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Wochentag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Mittwoch</a:t>
                      </a:r>
                      <a:endParaRPr lang="de-CH" sz="2800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Zeit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18:00–21:50</a:t>
                      </a:r>
                      <a:r>
                        <a:rPr lang="de-CH" sz="2800" baseline="0" dirty="0" smtClean="0">
                          <a:solidFill>
                            <a:srgbClr val="342002"/>
                          </a:solidFill>
                        </a:rPr>
                        <a:t> Uhr</a:t>
                      </a:r>
                      <a:endParaRPr lang="de-CH" sz="2800" dirty="0" smtClean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  <a:tr h="518160">
                <a:tc>
                  <a:txBody>
                    <a:bodyPr/>
                    <a:lstStyle/>
                    <a:p>
                      <a:r>
                        <a:rPr lang="de-CH" sz="2800" b="1" dirty="0" smtClean="0">
                          <a:solidFill>
                            <a:srgbClr val="342002"/>
                          </a:solidFill>
                        </a:rPr>
                        <a:t>Kursgeld</a:t>
                      </a:r>
                      <a:endParaRPr lang="de-CH" sz="2800" b="1" dirty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CHF 112</a:t>
                      </a:r>
                      <a:r>
                        <a:rPr lang="de-CH" sz="2800" dirty="0" smtClean="0">
                          <a:solidFill>
                            <a:srgbClr val="342002"/>
                          </a:solidFill>
                        </a:rPr>
                        <a:t>.</a:t>
                      </a:r>
                      <a:r>
                        <a:rPr lang="de-CH" sz="2800" baseline="0" dirty="0" smtClean="0">
                          <a:solidFill>
                            <a:srgbClr val="342002"/>
                          </a:solidFill>
                          <a:latin typeface="+mn-lt"/>
                        </a:rPr>
                        <a:t>–</a:t>
                      </a:r>
                      <a:endParaRPr lang="de-CH" sz="2800" dirty="0" smtClean="0">
                        <a:solidFill>
                          <a:srgbClr val="342002"/>
                        </a:solidFill>
                      </a:endParaRPr>
                    </a:p>
                  </a:txBody>
                  <a:tcPr marL="88001" marR="8800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49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Zutaten für Hefeteig süss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 smtClean="0"/>
              <a:t>300 g Mehl</a:t>
            </a:r>
          </a:p>
          <a:p>
            <a:pPr marL="0" indent="0">
              <a:buNone/>
            </a:pPr>
            <a:r>
              <a:rPr lang="de-CH" dirty="0" smtClean="0"/>
              <a:t>½ TL Salz</a:t>
            </a:r>
          </a:p>
          <a:p>
            <a:pPr marL="0" indent="0">
              <a:buNone/>
            </a:pPr>
            <a:r>
              <a:rPr lang="de-CH" dirty="0" smtClean="0"/>
              <a:t>40 g Zucker</a:t>
            </a:r>
          </a:p>
          <a:p>
            <a:pPr marL="0" indent="0">
              <a:buNone/>
            </a:pPr>
            <a:r>
              <a:rPr lang="de-CH" dirty="0" smtClean="0"/>
              <a:t>60 g Butter, weich</a:t>
            </a:r>
          </a:p>
          <a:p>
            <a:pPr marL="0" indent="0">
              <a:buNone/>
            </a:pPr>
            <a:r>
              <a:rPr lang="de-CH" dirty="0" smtClean="0"/>
              <a:t>21 g Frischhefe</a:t>
            </a:r>
          </a:p>
          <a:p>
            <a:pPr marL="0" indent="0">
              <a:buNone/>
            </a:pPr>
            <a:r>
              <a:rPr lang="de-CH" smtClean="0"/>
              <a:t>1,5 </a:t>
            </a:r>
            <a:r>
              <a:rPr lang="de-CH" dirty="0" smtClean="0"/>
              <a:t>dl Milch, lauwarm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535358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Zubereitung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CH" dirty="0" smtClean="0"/>
              <a:t>Alle Zutaten für den Teig vorbereiten.</a:t>
            </a:r>
          </a:p>
          <a:p>
            <a:r>
              <a:rPr lang="de-CH" dirty="0" smtClean="0"/>
              <a:t>Das Mehl, Salz und Zucker mischen, eine Mulde formen.</a:t>
            </a:r>
          </a:p>
          <a:p>
            <a:r>
              <a:rPr lang="de-CH" dirty="0" smtClean="0"/>
              <a:t>Die Butter in kleinen Stücken zum Mehl geben.</a:t>
            </a:r>
          </a:p>
        </p:txBody>
      </p:sp>
      <p:pic>
        <p:nvPicPr>
          <p:cNvPr id="12" name="Picture 6" descr="C:\Users\lob\Desktop\zopf\DSC_00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392" y="46800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lob\Desktop\zopf\DSC_00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00506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C:\Users\lob\Desktop\zopf\DSC_00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65264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C:\Users\lob\Desktop\zopf\DSC_002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192" y="4149080"/>
            <a:ext cx="1440000" cy="144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39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775245"/>
            <a:ext cx="7920000" cy="3661867"/>
          </a:xfrm>
        </p:spPr>
        <p:txBody>
          <a:bodyPr>
            <a:normAutofit/>
          </a:bodyPr>
          <a:lstStyle/>
          <a:p>
            <a:pPr marL="525600" indent="-457200"/>
            <a:r>
              <a:rPr lang="de-CH" dirty="0" smtClean="0"/>
              <a:t>Die </a:t>
            </a:r>
            <a:r>
              <a:rPr lang="de-CH" dirty="0"/>
              <a:t>Hefe mit Milch auflösen und in die Mulde giessen</a:t>
            </a:r>
            <a:r>
              <a:rPr lang="de-CH" dirty="0" smtClean="0"/>
              <a:t>.</a:t>
            </a:r>
            <a:endParaRPr lang="de-CH" dirty="0"/>
          </a:p>
          <a:p>
            <a:pPr marL="525600" indent="-457200"/>
            <a:r>
              <a:rPr lang="de-CH" dirty="0" smtClean="0"/>
              <a:t>Den </a:t>
            </a:r>
            <a:r>
              <a:rPr lang="de-CH" dirty="0"/>
              <a:t>Teig kneten und schlagen bis er weich und elastisch </a:t>
            </a:r>
            <a:r>
              <a:rPr lang="de-CH" dirty="0" smtClean="0"/>
              <a:t>ist.	</a:t>
            </a:r>
            <a:endParaRPr lang="de-CH" dirty="0"/>
          </a:p>
          <a:p>
            <a:pPr marL="525600" indent="-457200"/>
            <a:r>
              <a:rPr lang="de-CH" dirty="0" smtClean="0"/>
              <a:t>Den </a:t>
            </a:r>
            <a:r>
              <a:rPr lang="de-CH" dirty="0"/>
              <a:t>Teig in eine Schüssel legen und mit </a:t>
            </a:r>
            <a:r>
              <a:rPr lang="de-CH" dirty="0" smtClean="0"/>
              <a:t>feuchtem </a:t>
            </a:r>
            <a:r>
              <a:rPr lang="de-CH" dirty="0"/>
              <a:t>Tuch zugedeckt </a:t>
            </a:r>
            <a:r>
              <a:rPr lang="de-CH" dirty="0" smtClean="0"/>
              <a:t>aufgehen lassen.</a:t>
            </a:r>
            <a:endParaRPr lang="de-CH" dirty="0"/>
          </a:p>
        </p:txBody>
      </p:sp>
      <p:pic>
        <p:nvPicPr>
          <p:cNvPr id="8" name="Picture 2" descr="C:\Users\lob\Desktop\zopf\DSC_00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6800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lob\Desktop\zopf\DSC_00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6800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lob\Desktop\zopf\DSC_003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8000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lob\Desktop\zopf\DSC_00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680000"/>
            <a:ext cx="1439999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00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Warenkunde Hefe-Herstellung</a:t>
            </a:r>
          </a:p>
        </p:txBody>
      </p:sp>
      <p:sp>
        <p:nvSpPr>
          <p:cNvPr id="4" name="Rechteck 3"/>
          <p:cNvSpPr/>
          <p:nvPr/>
        </p:nvSpPr>
        <p:spPr>
          <a:xfrm>
            <a:off x="426841" y="1579531"/>
            <a:ext cx="7712935" cy="4526400"/>
          </a:xfrm>
          <a:prstGeom prst="rect">
            <a:avLst/>
          </a:prstGeom>
          <a:solidFill>
            <a:srgbClr val="F39200">
              <a:alpha val="9020"/>
            </a:srgbClr>
          </a:solidFill>
          <a:ln>
            <a:solidFill>
              <a:srgbClr val="F39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6" name="Pfeil nach unten 5"/>
          <p:cNvSpPr/>
          <p:nvPr/>
        </p:nvSpPr>
        <p:spPr>
          <a:xfrm>
            <a:off x="5400871" y="4965215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feld 6"/>
          <p:cNvSpPr txBox="1"/>
          <p:nvPr/>
        </p:nvSpPr>
        <p:spPr>
          <a:xfrm>
            <a:off x="4999702" y="4376719"/>
            <a:ext cx="1588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Entwässerung</a:t>
            </a:r>
            <a:endParaRPr lang="de-CH" dirty="0"/>
          </a:p>
        </p:txBody>
      </p:sp>
      <p:sp>
        <p:nvSpPr>
          <p:cNvPr id="8" name="Textfeld 7"/>
          <p:cNvSpPr txBox="1"/>
          <p:nvPr/>
        </p:nvSpPr>
        <p:spPr>
          <a:xfrm>
            <a:off x="4932040" y="5336697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Presshefe</a:t>
            </a:r>
            <a:endParaRPr lang="de-CH" dirty="0"/>
          </a:p>
        </p:txBody>
      </p:sp>
      <p:sp>
        <p:nvSpPr>
          <p:cNvPr id="9" name="Textfeld 8"/>
          <p:cNvSpPr txBox="1"/>
          <p:nvPr/>
        </p:nvSpPr>
        <p:spPr>
          <a:xfrm>
            <a:off x="6198009" y="5331811"/>
            <a:ext cx="1542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Granulathefe</a:t>
            </a:r>
            <a:endParaRPr lang="de-CH" dirty="0"/>
          </a:p>
        </p:txBody>
      </p:sp>
      <p:sp>
        <p:nvSpPr>
          <p:cNvPr id="10" name="Pfeil nach unten 9"/>
          <p:cNvSpPr/>
          <p:nvPr/>
        </p:nvSpPr>
        <p:spPr>
          <a:xfrm rot="19247133" flipH="1">
            <a:off x="5123032" y="3956066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Pfeil nach unten 10"/>
          <p:cNvSpPr/>
          <p:nvPr/>
        </p:nvSpPr>
        <p:spPr>
          <a:xfrm rot="19247133" flipH="1">
            <a:off x="6253240" y="4940175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3" name="Pfeil nach unten 12"/>
          <p:cNvSpPr/>
          <p:nvPr/>
        </p:nvSpPr>
        <p:spPr>
          <a:xfrm rot="2352867">
            <a:off x="3228904" y="3956853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Pfeil nach unten 13"/>
          <p:cNvSpPr/>
          <p:nvPr/>
        </p:nvSpPr>
        <p:spPr>
          <a:xfrm>
            <a:off x="2699792" y="4965213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Textfeld 14"/>
          <p:cNvSpPr txBox="1"/>
          <p:nvPr/>
        </p:nvSpPr>
        <p:spPr>
          <a:xfrm>
            <a:off x="2051720" y="4376717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Flüssighefe</a:t>
            </a:r>
            <a:endParaRPr lang="de-CH" dirty="0"/>
          </a:p>
        </p:txBody>
      </p:sp>
      <p:sp>
        <p:nvSpPr>
          <p:cNvPr id="16" name="Textfeld 15"/>
          <p:cNvSpPr txBox="1"/>
          <p:nvPr/>
        </p:nvSpPr>
        <p:spPr>
          <a:xfrm>
            <a:off x="755576" y="5349213"/>
            <a:ext cx="12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Tankwagen</a:t>
            </a:r>
            <a:endParaRPr lang="de-CH" dirty="0"/>
          </a:p>
        </p:txBody>
      </p:sp>
      <p:sp>
        <p:nvSpPr>
          <p:cNvPr id="17" name="Textfeld 16"/>
          <p:cNvSpPr txBox="1"/>
          <p:nvPr/>
        </p:nvSpPr>
        <p:spPr>
          <a:xfrm>
            <a:off x="2195737" y="5336695"/>
            <a:ext cx="1384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Container</a:t>
            </a:r>
            <a:endParaRPr lang="de-CH" dirty="0"/>
          </a:p>
        </p:txBody>
      </p:sp>
      <p:sp>
        <p:nvSpPr>
          <p:cNvPr id="18" name="Pfeil nach unten 17"/>
          <p:cNvSpPr/>
          <p:nvPr/>
        </p:nvSpPr>
        <p:spPr>
          <a:xfrm rot="2352867">
            <a:off x="1849219" y="4940173"/>
            <a:ext cx="216000" cy="384000"/>
          </a:xfrm>
          <a:prstGeom prst="downArrow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grpSp>
        <p:nvGrpSpPr>
          <p:cNvPr id="19" name="Gruppieren 18"/>
          <p:cNvGrpSpPr/>
          <p:nvPr/>
        </p:nvGrpSpPr>
        <p:grpSpPr>
          <a:xfrm>
            <a:off x="3347864" y="1700808"/>
            <a:ext cx="1797204" cy="2046576"/>
            <a:chOff x="3347864" y="1700808"/>
            <a:chExt cx="1797204" cy="2234082"/>
          </a:xfrm>
        </p:grpSpPr>
        <p:sp>
          <p:nvSpPr>
            <p:cNvPr id="20" name="Pfeil nach unten 19"/>
            <p:cNvSpPr/>
            <p:nvPr/>
          </p:nvSpPr>
          <p:spPr>
            <a:xfrm>
              <a:off x="4139952" y="2205580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1" name="Pfeil nach unten 20"/>
            <p:cNvSpPr/>
            <p:nvPr/>
          </p:nvSpPr>
          <p:spPr>
            <a:xfrm>
              <a:off x="4175309" y="3068960"/>
              <a:ext cx="216000" cy="384000"/>
            </a:xfrm>
            <a:prstGeom prst="downArrow">
              <a:avLst/>
            </a:prstGeom>
            <a:solidFill>
              <a:schemeClr val="bg1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3635896" y="1700808"/>
              <a:ext cx="1260000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Rohstoffe</a:t>
              </a:r>
              <a:endParaRPr lang="de-CH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3347864" y="2589580"/>
              <a:ext cx="1797204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Fermentation</a:t>
              </a:r>
              <a:endParaRPr lang="de-CH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3616466" y="3531720"/>
              <a:ext cx="1260000" cy="4031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dirty="0" smtClean="0"/>
                <a:t>Hefemilch</a:t>
              </a:r>
              <a:endParaRPr lang="de-CH" dirty="0"/>
            </a:p>
          </p:txBody>
        </p:sp>
      </p:grpSp>
    </p:spTree>
    <p:extLst>
      <p:ext uri="{BB962C8B-B14F-4D97-AF65-F5344CB8AC3E}">
        <p14:creationId xmlns:p14="http://schemas.microsoft.com/office/powerpoint/2010/main" val="3731958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Bildschirmpräsentation (4:3)</PresentationFormat>
  <Paragraphs>41</Paragraphs>
  <Slides>6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8" baseType="lpstr">
      <vt:lpstr>Larissa</vt:lpstr>
      <vt:lpstr>Benutzerdefiniertes Design</vt:lpstr>
      <vt:lpstr>PowerPoint-Präsentation</vt:lpstr>
      <vt:lpstr>Beschreibung</vt:lpstr>
      <vt:lpstr>Zutaten für Hefeteig süss</vt:lpstr>
      <vt:lpstr>Zubereitung</vt:lpstr>
      <vt:lpstr>PowerPoint-Präsentation</vt:lpstr>
      <vt:lpstr>Warenkunde Hefe-Herstellung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QV 2016</dc:title>
  <dc:creator>KV Schweiz</dc:creator>
  <dcterms:created xsi:type="dcterms:W3CDTF">2015-08-25T11:27:36Z</dcterms:created>
  <dcterms:modified xsi:type="dcterms:W3CDTF">2016-03-25T07:07:57Z</dcterms:modified>
</cp:coreProperties>
</file>