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12192000" cy="6858000"/>
  <p:notesSz cx="9144000" cy="6858000"/>
  <p:custShowLst>
    <p:custShow name="Lauf" id="0">
      <p:sldLst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24" autoAdjust="0"/>
  </p:normalViewPr>
  <p:slideViewPr>
    <p:cSldViewPr snapToGrid="0">
      <p:cViewPr varScale="1">
        <p:scale>
          <a:sx n="82" d="100"/>
          <a:sy n="82" d="100"/>
        </p:scale>
        <p:origin x="552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2419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8E549E-3259-4A1C-8ABA-B03984E00525}" type="doc">
      <dgm:prSet loTypeId="urn:microsoft.com/office/officeart/2005/8/layout/target3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de-CH"/>
        </a:p>
      </dgm:t>
    </dgm:pt>
    <dgm:pt modelId="{90112AB3-AAE8-4683-9AE2-5FBE97BBF7EC}">
      <dgm:prSet/>
      <dgm:spPr/>
      <dgm:t>
        <a:bodyPr/>
        <a:lstStyle/>
        <a:p>
          <a:pPr algn="l" rtl="0"/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Cortisol wird abgebaut, der </a:t>
          </a:r>
          <a:r>
            <a:rPr lang="de-CH" b="0" dirty="0" err="1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Dopaminspiegel</a:t>
          </a:r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 steigt – und damit die Chancen auf eine Idee oder Lösung.</a:t>
          </a:r>
          <a:endParaRPr lang="de-CH" dirty="0">
            <a:solidFill>
              <a:schemeClr val="accent2">
                <a:lumMod val="50000"/>
              </a:schemeClr>
            </a:solidFill>
            <a:latin typeface="Gadugi" panose="020B0502040204020203" pitchFamily="34" charset="0"/>
          </a:endParaRPr>
        </a:p>
      </dgm:t>
    </dgm:pt>
    <dgm:pt modelId="{5FA0B6B4-CF56-4654-9B57-F700587313ED}" type="parTrans" cxnId="{CDB44411-6303-4D07-B084-0965D30FFB82}">
      <dgm:prSet/>
      <dgm:spPr/>
      <dgm:t>
        <a:bodyPr/>
        <a:lstStyle/>
        <a:p>
          <a:endParaRPr lang="de-CH"/>
        </a:p>
      </dgm:t>
    </dgm:pt>
    <dgm:pt modelId="{0AA6307C-5021-4083-81B2-3A4C1443C6D5}" type="sibTrans" cxnId="{CDB44411-6303-4D07-B084-0965D30FFB82}">
      <dgm:prSet/>
      <dgm:spPr/>
      <dgm:t>
        <a:bodyPr/>
        <a:lstStyle/>
        <a:p>
          <a:endParaRPr lang="de-CH"/>
        </a:p>
      </dgm:t>
    </dgm:pt>
    <dgm:pt modelId="{566707B2-A0F2-4B7E-AF43-4ED1A2766B43}">
      <dgm:prSet/>
      <dgm:spPr>
        <a:solidFill>
          <a:schemeClr val="bg1">
            <a:lumMod val="60000"/>
            <a:lumOff val="40000"/>
            <a:alpha val="90000"/>
          </a:schemeClr>
        </a:solidFill>
      </dgm:spPr>
      <dgm:t>
        <a:bodyPr/>
        <a:lstStyle/>
        <a:p>
          <a:pPr algn="l" rtl="0"/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Sport ist das ideale Ventil, um Ärger und Ängste zu verarbeiten.</a:t>
          </a:r>
          <a:endParaRPr lang="de-CH" dirty="0">
            <a:solidFill>
              <a:schemeClr val="accent2">
                <a:lumMod val="50000"/>
              </a:schemeClr>
            </a:solidFill>
            <a:latin typeface="Gadugi" panose="020B0502040204020203" pitchFamily="34" charset="0"/>
          </a:endParaRPr>
        </a:p>
      </dgm:t>
    </dgm:pt>
    <dgm:pt modelId="{6464FD40-B139-427C-9373-AB0EDFA09F00}" type="sibTrans" cxnId="{7C3D627C-51DD-4FEB-8F6E-E0B3F01B4413}">
      <dgm:prSet/>
      <dgm:spPr/>
      <dgm:t>
        <a:bodyPr/>
        <a:lstStyle/>
        <a:p>
          <a:endParaRPr lang="de-CH"/>
        </a:p>
      </dgm:t>
    </dgm:pt>
    <dgm:pt modelId="{DD5792DB-9095-4B15-B77B-A947C0FD8A42}" type="parTrans" cxnId="{7C3D627C-51DD-4FEB-8F6E-E0B3F01B4413}">
      <dgm:prSet/>
      <dgm:spPr/>
      <dgm:t>
        <a:bodyPr/>
        <a:lstStyle/>
        <a:p>
          <a:endParaRPr lang="de-CH"/>
        </a:p>
      </dgm:t>
    </dgm:pt>
    <dgm:pt modelId="{0889B61C-1149-4EB6-98FD-D4BE01ED23E4}">
      <dgm:prSet/>
      <dgm:spPr/>
      <dgm:t>
        <a:bodyPr/>
        <a:lstStyle/>
        <a:p>
          <a:pPr algn="l" rtl="0"/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Stress führt zu einem erhöhten </a:t>
          </a:r>
          <a:r>
            <a:rPr lang="de-CH" b="0" dirty="0" err="1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Cortisolspiegel</a:t>
          </a:r>
          <a:r>
            <a:rPr lang="de-CH" b="0" dirty="0" smtClean="0">
              <a:solidFill>
                <a:schemeClr val="accent2">
                  <a:lumMod val="50000"/>
                </a:schemeClr>
              </a:solidFill>
              <a:latin typeface="Gadugi" panose="020B0502040204020203" pitchFamily="34" charset="0"/>
            </a:rPr>
            <a:t>, der bereit für Kampf und Flucht macht.</a:t>
          </a:r>
          <a:endParaRPr lang="de-CH" dirty="0">
            <a:solidFill>
              <a:schemeClr val="accent2">
                <a:lumMod val="50000"/>
              </a:schemeClr>
            </a:solidFill>
            <a:latin typeface="Gadugi" panose="020B0502040204020203" pitchFamily="34" charset="0"/>
          </a:endParaRPr>
        </a:p>
      </dgm:t>
    </dgm:pt>
    <dgm:pt modelId="{F80509DF-8EB4-40B2-84D4-7AAFF0E89127}" type="sibTrans" cxnId="{361DFBE1-1D29-4C6D-A0BB-E67AABA95D1E}">
      <dgm:prSet/>
      <dgm:spPr/>
      <dgm:t>
        <a:bodyPr/>
        <a:lstStyle/>
        <a:p>
          <a:endParaRPr lang="de-CH"/>
        </a:p>
      </dgm:t>
    </dgm:pt>
    <dgm:pt modelId="{527C6943-3AA8-48D7-9EAA-4CCB150494F1}" type="parTrans" cxnId="{361DFBE1-1D29-4C6D-A0BB-E67AABA95D1E}">
      <dgm:prSet/>
      <dgm:spPr/>
      <dgm:t>
        <a:bodyPr/>
        <a:lstStyle/>
        <a:p>
          <a:endParaRPr lang="de-CH"/>
        </a:p>
      </dgm:t>
    </dgm:pt>
    <dgm:pt modelId="{4883ACDA-9A75-4DBD-A4D3-B4CE02614A5E}" type="pres">
      <dgm:prSet presAssocID="{958E549E-3259-4A1C-8ABA-B03984E0052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CC09966E-22FE-4327-9602-2B0AE4867F47}" type="pres">
      <dgm:prSet presAssocID="{0889B61C-1149-4EB6-98FD-D4BE01ED23E4}" presName="circle1" presStyleLbl="node1" presStyleIdx="0" presStyleCnt="3"/>
      <dgm:spPr/>
    </dgm:pt>
    <dgm:pt modelId="{C86297D3-9305-4907-AB35-43B01686FBFB}" type="pres">
      <dgm:prSet presAssocID="{0889B61C-1149-4EB6-98FD-D4BE01ED23E4}" presName="space" presStyleCnt="0"/>
      <dgm:spPr/>
    </dgm:pt>
    <dgm:pt modelId="{B84E2D4A-4B81-40A3-B7FC-11EC06BD8C72}" type="pres">
      <dgm:prSet presAssocID="{0889B61C-1149-4EB6-98FD-D4BE01ED23E4}" presName="rect1" presStyleLbl="alignAcc1" presStyleIdx="0" presStyleCnt="3"/>
      <dgm:spPr/>
      <dgm:t>
        <a:bodyPr/>
        <a:lstStyle/>
        <a:p>
          <a:endParaRPr lang="de-CH"/>
        </a:p>
      </dgm:t>
    </dgm:pt>
    <dgm:pt modelId="{F0F70AEF-BFE4-45F2-9316-D03EF499DC8F}" type="pres">
      <dgm:prSet presAssocID="{566707B2-A0F2-4B7E-AF43-4ED1A2766B43}" presName="vertSpace2" presStyleLbl="node1" presStyleIdx="0" presStyleCnt="3"/>
      <dgm:spPr/>
    </dgm:pt>
    <dgm:pt modelId="{0D628473-192D-46A0-ADD7-646DFEA6045C}" type="pres">
      <dgm:prSet presAssocID="{566707B2-A0F2-4B7E-AF43-4ED1A2766B43}" presName="circle2" presStyleLbl="node1" presStyleIdx="1" presStyleCnt="3"/>
      <dgm:spPr/>
    </dgm:pt>
    <dgm:pt modelId="{E1673155-3566-4547-AC4A-FFDB8DABFFCB}" type="pres">
      <dgm:prSet presAssocID="{566707B2-A0F2-4B7E-AF43-4ED1A2766B43}" presName="rect2" presStyleLbl="alignAcc1" presStyleIdx="1" presStyleCnt="3"/>
      <dgm:spPr/>
      <dgm:t>
        <a:bodyPr/>
        <a:lstStyle/>
        <a:p>
          <a:endParaRPr lang="de-CH"/>
        </a:p>
      </dgm:t>
    </dgm:pt>
    <dgm:pt modelId="{EAFD2FD9-DFFD-4099-8E29-9F7C7CCB24E0}" type="pres">
      <dgm:prSet presAssocID="{90112AB3-AAE8-4683-9AE2-5FBE97BBF7EC}" presName="vertSpace3" presStyleLbl="node1" presStyleIdx="1" presStyleCnt="3"/>
      <dgm:spPr/>
    </dgm:pt>
    <dgm:pt modelId="{4D06F984-72C1-4EAA-800A-AA468A60AA2A}" type="pres">
      <dgm:prSet presAssocID="{90112AB3-AAE8-4683-9AE2-5FBE97BBF7EC}" presName="circle3" presStyleLbl="node1" presStyleIdx="2" presStyleCnt="3"/>
      <dgm:spPr/>
    </dgm:pt>
    <dgm:pt modelId="{6722C80C-1640-4633-9189-B90F3E18C528}" type="pres">
      <dgm:prSet presAssocID="{90112AB3-AAE8-4683-9AE2-5FBE97BBF7EC}" presName="rect3" presStyleLbl="alignAcc1" presStyleIdx="2" presStyleCnt="3"/>
      <dgm:spPr/>
      <dgm:t>
        <a:bodyPr/>
        <a:lstStyle/>
        <a:p>
          <a:endParaRPr lang="de-CH"/>
        </a:p>
      </dgm:t>
    </dgm:pt>
    <dgm:pt modelId="{AC90D6BC-CB1E-48C0-9B5E-3C4113694DF8}" type="pres">
      <dgm:prSet presAssocID="{0889B61C-1149-4EB6-98FD-D4BE01ED23E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37107B1-D849-40DD-8993-253298027B0D}" type="pres">
      <dgm:prSet presAssocID="{566707B2-A0F2-4B7E-AF43-4ED1A2766B4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2EE3F4F-B8D3-415D-82A5-53F2A82268C6}" type="pres">
      <dgm:prSet presAssocID="{90112AB3-AAE8-4683-9AE2-5FBE97BBF7EC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1AEDE479-C8F9-4AB6-B604-582216E5FB23}" type="presOf" srcId="{0889B61C-1149-4EB6-98FD-D4BE01ED23E4}" destId="{B84E2D4A-4B81-40A3-B7FC-11EC06BD8C72}" srcOrd="0" destOrd="0" presId="urn:microsoft.com/office/officeart/2005/8/layout/target3"/>
    <dgm:cxn modelId="{CDB44411-6303-4D07-B084-0965D30FFB82}" srcId="{958E549E-3259-4A1C-8ABA-B03984E00525}" destId="{90112AB3-AAE8-4683-9AE2-5FBE97BBF7EC}" srcOrd="2" destOrd="0" parTransId="{5FA0B6B4-CF56-4654-9B57-F700587313ED}" sibTransId="{0AA6307C-5021-4083-81B2-3A4C1443C6D5}"/>
    <dgm:cxn modelId="{61B652C4-DF2F-4BBB-A563-07A38CAD184F}" type="presOf" srcId="{90112AB3-AAE8-4683-9AE2-5FBE97BBF7EC}" destId="{6722C80C-1640-4633-9189-B90F3E18C528}" srcOrd="0" destOrd="0" presId="urn:microsoft.com/office/officeart/2005/8/layout/target3"/>
    <dgm:cxn modelId="{0F590954-A7FE-4C2C-9177-907413AD23A9}" type="presOf" srcId="{566707B2-A0F2-4B7E-AF43-4ED1A2766B43}" destId="{E1673155-3566-4547-AC4A-FFDB8DABFFCB}" srcOrd="0" destOrd="0" presId="urn:microsoft.com/office/officeart/2005/8/layout/target3"/>
    <dgm:cxn modelId="{7C3D627C-51DD-4FEB-8F6E-E0B3F01B4413}" srcId="{958E549E-3259-4A1C-8ABA-B03984E00525}" destId="{566707B2-A0F2-4B7E-AF43-4ED1A2766B43}" srcOrd="1" destOrd="0" parTransId="{DD5792DB-9095-4B15-B77B-A947C0FD8A42}" sibTransId="{6464FD40-B139-427C-9373-AB0EDFA09F00}"/>
    <dgm:cxn modelId="{361DFBE1-1D29-4C6D-A0BB-E67AABA95D1E}" srcId="{958E549E-3259-4A1C-8ABA-B03984E00525}" destId="{0889B61C-1149-4EB6-98FD-D4BE01ED23E4}" srcOrd="0" destOrd="0" parTransId="{527C6943-3AA8-48D7-9EAA-4CCB150494F1}" sibTransId="{F80509DF-8EB4-40B2-84D4-7AAFF0E89127}"/>
    <dgm:cxn modelId="{91121C93-A992-4409-83D8-C29DB9812FBB}" type="presOf" srcId="{90112AB3-AAE8-4683-9AE2-5FBE97BBF7EC}" destId="{D2EE3F4F-B8D3-415D-82A5-53F2A82268C6}" srcOrd="1" destOrd="0" presId="urn:microsoft.com/office/officeart/2005/8/layout/target3"/>
    <dgm:cxn modelId="{682AA76A-EC19-49E4-BCD0-FDB3EA9F0C7A}" type="presOf" srcId="{0889B61C-1149-4EB6-98FD-D4BE01ED23E4}" destId="{AC90D6BC-CB1E-48C0-9B5E-3C4113694DF8}" srcOrd="1" destOrd="0" presId="urn:microsoft.com/office/officeart/2005/8/layout/target3"/>
    <dgm:cxn modelId="{8B19182D-2976-4391-8230-B5E8293127B1}" type="presOf" srcId="{566707B2-A0F2-4B7E-AF43-4ED1A2766B43}" destId="{837107B1-D849-40DD-8993-253298027B0D}" srcOrd="1" destOrd="0" presId="urn:microsoft.com/office/officeart/2005/8/layout/target3"/>
    <dgm:cxn modelId="{34424DBA-B717-4B99-AAB8-017DE167C30B}" type="presOf" srcId="{958E549E-3259-4A1C-8ABA-B03984E00525}" destId="{4883ACDA-9A75-4DBD-A4D3-B4CE02614A5E}" srcOrd="0" destOrd="0" presId="urn:microsoft.com/office/officeart/2005/8/layout/target3"/>
    <dgm:cxn modelId="{A4C689FB-42DC-417B-97E4-3EB75C2092C3}" type="presParOf" srcId="{4883ACDA-9A75-4DBD-A4D3-B4CE02614A5E}" destId="{CC09966E-22FE-4327-9602-2B0AE4867F47}" srcOrd="0" destOrd="0" presId="urn:microsoft.com/office/officeart/2005/8/layout/target3"/>
    <dgm:cxn modelId="{D84BFF97-BC99-41DB-B1B0-17ADB8529BBB}" type="presParOf" srcId="{4883ACDA-9A75-4DBD-A4D3-B4CE02614A5E}" destId="{C86297D3-9305-4907-AB35-43B01686FBFB}" srcOrd="1" destOrd="0" presId="urn:microsoft.com/office/officeart/2005/8/layout/target3"/>
    <dgm:cxn modelId="{A5BFD287-C956-4971-8E4D-3583C8B28041}" type="presParOf" srcId="{4883ACDA-9A75-4DBD-A4D3-B4CE02614A5E}" destId="{B84E2D4A-4B81-40A3-B7FC-11EC06BD8C72}" srcOrd="2" destOrd="0" presId="urn:microsoft.com/office/officeart/2005/8/layout/target3"/>
    <dgm:cxn modelId="{504926FE-660F-4C06-8BC7-8C16E845FA00}" type="presParOf" srcId="{4883ACDA-9A75-4DBD-A4D3-B4CE02614A5E}" destId="{F0F70AEF-BFE4-45F2-9316-D03EF499DC8F}" srcOrd="3" destOrd="0" presId="urn:microsoft.com/office/officeart/2005/8/layout/target3"/>
    <dgm:cxn modelId="{368F3D41-E68B-4195-8976-1ECBDB1EFF73}" type="presParOf" srcId="{4883ACDA-9A75-4DBD-A4D3-B4CE02614A5E}" destId="{0D628473-192D-46A0-ADD7-646DFEA6045C}" srcOrd="4" destOrd="0" presId="urn:microsoft.com/office/officeart/2005/8/layout/target3"/>
    <dgm:cxn modelId="{2245189E-2303-4DB4-AAAA-61F2EE8B08F1}" type="presParOf" srcId="{4883ACDA-9A75-4DBD-A4D3-B4CE02614A5E}" destId="{E1673155-3566-4547-AC4A-FFDB8DABFFCB}" srcOrd="5" destOrd="0" presId="urn:microsoft.com/office/officeart/2005/8/layout/target3"/>
    <dgm:cxn modelId="{B6B99226-2C80-4766-B0FA-DE7C9EE858B1}" type="presParOf" srcId="{4883ACDA-9A75-4DBD-A4D3-B4CE02614A5E}" destId="{EAFD2FD9-DFFD-4099-8E29-9F7C7CCB24E0}" srcOrd="6" destOrd="0" presId="urn:microsoft.com/office/officeart/2005/8/layout/target3"/>
    <dgm:cxn modelId="{9284B38F-2A2E-4F4B-824C-3456620A368E}" type="presParOf" srcId="{4883ACDA-9A75-4DBD-A4D3-B4CE02614A5E}" destId="{4D06F984-72C1-4EAA-800A-AA468A60AA2A}" srcOrd="7" destOrd="0" presId="urn:microsoft.com/office/officeart/2005/8/layout/target3"/>
    <dgm:cxn modelId="{27FDE555-EFA1-42EF-A6ED-19B6D9BD031D}" type="presParOf" srcId="{4883ACDA-9A75-4DBD-A4D3-B4CE02614A5E}" destId="{6722C80C-1640-4633-9189-B90F3E18C528}" srcOrd="8" destOrd="0" presId="urn:microsoft.com/office/officeart/2005/8/layout/target3"/>
    <dgm:cxn modelId="{31393B1B-F7E7-4C93-9D3E-4EFD79ACAA7C}" type="presParOf" srcId="{4883ACDA-9A75-4DBD-A4D3-B4CE02614A5E}" destId="{AC90D6BC-CB1E-48C0-9B5E-3C4113694DF8}" srcOrd="9" destOrd="0" presId="urn:microsoft.com/office/officeart/2005/8/layout/target3"/>
    <dgm:cxn modelId="{C3E15669-ACE2-4CE1-8489-47BB4DF366A7}" type="presParOf" srcId="{4883ACDA-9A75-4DBD-A4D3-B4CE02614A5E}" destId="{837107B1-D849-40DD-8993-253298027B0D}" srcOrd="10" destOrd="0" presId="urn:microsoft.com/office/officeart/2005/8/layout/target3"/>
    <dgm:cxn modelId="{EBE7DD8C-26D2-4197-883A-65D8B9226309}" type="presParOf" srcId="{4883ACDA-9A75-4DBD-A4D3-B4CE02614A5E}" destId="{D2EE3F4F-B8D3-415D-82A5-53F2A82268C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D8984-156C-40D2-BC69-9D9671BBC085}" type="datetimeFigureOut">
              <a:rPr lang="de-CH" smtClean="0"/>
              <a:t>14.03.2016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7662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474325" y="219576"/>
            <a:ext cx="2465138" cy="138664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15089" y="1840833"/>
            <a:ext cx="8524374" cy="47911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noProof="0" dirty="0" smtClean="0"/>
              <a:t>Textmasterformat</a:t>
            </a:r>
            <a:r>
              <a:rPr lang="de-DE" dirty="0" smtClean="0"/>
              <a:t>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0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1pPr>
    <a:lvl2pPr marL="4572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2pPr>
    <a:lvl3pPr marL="9144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3pPr>
    <a:lvl4pPr marL="13716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4pPr>
    <a:lvl5pPr marL="182880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473825" y="219075"/>
            <a:ext cx="2465388" cy="13874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1B603004-1C6C-473E-8C75-DA807F9C2455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129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undheitstipp.ch/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7600" y="3187700"/>
            <a:ext cx="8229600" cy="850900"/>
          </a:xfrm>
        </p:spPr>
        <p:txBody>
          <a:bodyPr/>
          <a:lstStyle>
            <a:lvl1pPr>
              <a:defRPr sz="4400" b="1">
                <a:solidFill>
                  <a:schemeClr val="accent2">
                    <a:lumMod val="50000"/>
                  </a:schemeClr>
                </a:solidFill>
                <a:latin typeface="Gadugi" panose="020B0502040204020203" pitchFamily="34" charset="0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09133" y="4452938"/>
            <a:ext cx="8331200" cy="533400"/>
          </a:xfrm>
        </p:spPr>
        <p:txBody>
          <a:bodyPr/>
          <a:lstStyle>
            <a:lvl1pPr marL="0" indent="0">
              <a:buFontTx/>
              <a:buNone/>
              <a:defRPr sz="1800" b="0">
                <a:solidFill>
                  <a:schemeClr val="accent2">
                    <a:lumMod val="50000"/>
                  </a:schemeClr>
                </a:solidFill>
                <a:latin typeface="Gadugi" panose="020B0502040204020203" pitchFamily="34" charset="0"/>
              </a:defRPr>
            </a:lvl1pPr>
          </a:lstStyle>
          <a:p>
            <a:pPr lvl="0"/>
            <a:r>
              <a:rPr lang="de-DE" noProof="0" dirty="0" smtClean="0"/>
              <a:t>Formatvorlage des Untertitelmasters durch Klicken bearbeiten</a:t>
            </a:r>
          </a:p>
        </p:txBody>
      </p:sp>
      <p:sp>
        <p:nvSpPr>
          <p:cNvPr id="4" name="Abgerundetes Rechteck 3">
            <a:hlinkClick r:id="rId3"/>
          </p:cNvPr>
          <p:cNvSpPr/>
          <p:nvPr userDrawn="1"/>
        </p:nvSpPr>
        <p:spPr>
          <a:xfrm>
            <a:off x="7924800" y="6120384"/>
            <a:ext cx="4267200" cy="73761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888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60000">
              <a:spcBef>
                <a:spcPts val="1800"/>
              </a:spcBef>
              <a:spcAft>
                <a:spcPts val="1200"/>
              </a:spcAft>
              <a:buFontTx/>
              <a:buBlip>
                <a:blip r:embed="rId2"/>
              </a:buBlip>
              <a:defRPr/>
            </a:lvl1pPr>
            <a:lvl2pPr marL="742950" indent="-324000">
              <a:buFontTx/>
              <a:buBlip>
                <a:blip r:embed="rId2"/>
              </a:buBlip>
              <a:defRPr/>
            </a:lvl2pPr>
            <a:lvl3pPr marL="1143000" indent="-288000">
              <a:buFontTx/>
              <a:buBlip>
                <a:blip r:embed="rId2"/>
              </a:buBlip>
              <a:defRPr/>
            </a:lvl3pPr>
            <a:lvl4pPr marL="1600200" indent="-252000">
              <a:buFontTx/>
              <a:buBlip>
                <a:blip r:embed="rId2"/>
              </a:buBlip>
              <a:defRPr/>
            </a:lvl4pPr>
            <a:lvl5pPr marL="2057400" indent="-2160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Katharina Baumann • Gesundheitstipp April 2015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5832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990600"/>
            <a:ext cx="52324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4800" y="990600"/>
            <a:ext cx="52324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Katharina Baumann • Gesundheitstipp April 2015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9301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10668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990600"/>
            <a:ext cx="10668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88671" y="6400800"/>
            <a:ext cx="386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  <a:latin typeface="Gadugi" panose="020B0502040204020203" pitchFamily="34" charset="0"/>
              </a:defRPr>
            </a:lvl1pPr>
          </a:lstStyle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9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0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2" presetClass="entr" presetSubtype="9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2" presetClass="entr" presetSubtype="9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1027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>
              <a:lumMod val="50000"/>
            </a:schemeClr>
          </a:solidFill>
          <a:latin typeface="Gadugi" panose="020B0502040204020203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60000" algn="l" rtl="0" eaLnBrk="1" fontAlgn="base" hangingPunct="1">
        <a:spcBef>
          <a:spcPts val="1200"/>
        </a:spcBef>
        <a:spcAft>
          <a:spcPts val="1800"/>
        </a:spcAft>
        <a:buSzPct val="95000"/>
        <a:buFontTx/>
        <a:buBlip>
          <a:blip r:embed="rId6"/>
        </a:buBlip>
        <a:defRPr sz="3200" b="0">
          <a:solidFill>
            <a:schemeClr val="accent2">
              <a:lumMod val="50000"/>
            </a:schemeClr>
          </a:solidFill>
          <a:latin typeface="Gadugi" panose="020B0502040204020203" pitchFamily="34" charset="0"/>
          <a:ea typeface="+mn-ea"/>
          <a:cs typeface="+mn-cs"/>
        </a:defRPr>
      </a:lvl1pPr>
      <a:lvl2pPr marL="742950" indent="-324000" algn="l" rtl="0" eaLnBrk="1" fontAlgn="base" hangingPunct="1">
        <a:spcBef>
          <a:spcPct val="20000"/>
        </a:spcBef>
        <a:spcAft>
          <a:spcPct val="0"/>
        </a:spcAft>
        <a:buSzPct val="95000"/>
        <a:buFontTx/>
        <a:buBlip>
          <a:blip r:embed="rId6"/>
        </a:buBlip>
        <a:defRPr sz="28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2pPr>
      <a:lvl3pPr marL="1143000" indent="-288000" algn="l" rtl="0" eaLnBrk="1" fontAlgn="base" hangingPunct="1">
        <a:spcBef>
          <a:spcPct val="20000"/>
        </a:spcBef>
        <a:spcAft>
          <a:spcPct val="0"/>
        </a:spcAft>
        <a:buSzPct val="95000"/>
        <a:buFontTx/>
        <a:buBlip>
          <a:blip r:embed="rId6"/>
        </a:buBlip>
        <a:defRPr sz="24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3pPr>
      <a:lvl4pPr marL="1600200" indent="-252000" algn="l" rtl="0" eaLnBrk="1" fontAlgn="base" hangingPunct="1">
        <a:spcBef>
          <a:spcPct val="20000"/>
        </a:spcBef>
        <a:spcAft>
          <a:spcPct val="0"/>
        </a:spcAft>
        <a:buSzPct val="95000"/>
        <a:buFontTx/>
        <a:buBlip>
          <a:blip r:embed="rId6"/>
        </a:buBlip>
        <a:defRPr sz="20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95000"/>
        <a:buFontTx/>
        <a:buBlip>
          <a:blip r:embed="rId6"/>
        </a:buBlip>
        <a:defRPr sz="2000" b="0">
          <a:solidFill>
            <a:schemeClr val="accent2">
              <a:lumMod val="50000"/>
            </a:schemeClr>
          </a:solidFill>
          <a:latin typeface="Gadugi" panose="020B0502040204020203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undheitstipp.ch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Sieben Gründe, warum Sie Sport treiben sollten.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Regelmässige Bewegung erhellt graue Tage und beeinflusst die Psyche positiv.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  <p:pic>
        <p:nvPicPr>
          <p:cNvPr id="7" name="Grafik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580" y="4986338"/>
            <a:ext cx="1143099" cy="12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354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8501">
        <p15:prstTrans prst="peelOff"/>
      </p:transition>
    </mc:Choice>
    <mc:Fallback xmlns="">
      <p:transition spd="med" advTm="85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verbessert schlechtes Wetter.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Wer regelmässig Sport treibt, spürt das Wetter besser.</a:t>
            </a:r>
          </a:p>
          <a:p>
            <a:r>
              <a:rPr lang="de-CH" dirty="0" smtClean="0"/>
              <a:t>In der Schweiz regnet es häufiger in der Nacht als am Tag.</a:t>
            </a:r>
          </a:p>
          <a:p>
            <a:r>
              <a:rPr lang="de-CH" dirty="0" smtClean="0"/>
              <a:t>Beim Joggen oder Velofahren nimmt man diese Aufhellungen eher wahr als auf dem Sofa.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 dirty="0"/>
          </a:p>
        </p:txBody>
      </p:sp>
      <p:pic>
        <p:nvPicPr>
          <p:cNvPr id="1026" name="Picture 2" descr="http://2.bp.blogspot.com/-tLFvGMcJ72s/UV0s89fzIyI/AAAAAAAAAKM/zxB_piDlAJU/s1600/regenwette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0088"/>
            <a:ext cx="2810933" cy="24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131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12634">
        <p15:prstTrans prst="peelOff"/>
      </p:transition>
    </mc:Choice>
    <mc:Fallback xmlns="">
      <p:transition spd="med" advTm="126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macht schlau.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Sport verbessert Konzentrationsfähigkeit und Gedächtnis.</a:t>
            </a:r>
          </a:p>
          <a:p>
            <a:r>
              <a:rPr lang="de-CH" dirty="0" smtClean="0"/>
              <a:t>Muskelbewegung und ein angeregtes Herz-Kreislauf-System lässt Synapsen wachsen.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2050" name="Picture 2" descr="http://www.fid-gesundheitswissen.de/bilder-responsive/gallery/768-Intelligenz-intelligenz-Fotolia-28523117-c-pixel-drea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05816"/>
            <a:ext cx="4809067" cy="319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709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9305">
        <p15:prstTrans prst="peelOff"/>
      </p:transition>
    </mc:Choice>
    <mc:Fallback xmlns="">
      <p:transition spd="med" advTm="93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regt die Kreativität an.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Beim Sport werden neue Ideen geboren und bestehende im Geist weiterentwickelt.</a:t>
            </a:r>
          </a:p>
          <a:p>
            <a:r>
              <a:rPr lang="de-CH" dirty="0" smtClean="0"/>
              <a:t>Ohne störende externe Einflüsse beginnt der Geist, sich mit anderem zu beschäftigen.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3074" name="Picture 2" descr="http://contentimg.s3.amazonaws.com/seo_bilder/Kreativit%C3%A4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3199353"/>
            <a:ext cx="4402667" cy="350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985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8241">
        <p15:prstTrans prst="peelOff"/>
      </p:transition>
    </mc:Choice>
    <mc:Fallback xmlns="">
      <p:transition spd="med" advTm="82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ermöglicht eine persönliche Pause.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19200" y="990600"/>
            <a:ext cx="4222955" cy="5410200"/>
          </a:xfrm>
        </p:spPr>
        <p:txBody>
          <a:bodyPr/>
          <a:lstStyle/>
          <a:p>
            <a:r>
              <a:rPr lang="de-CH" dirty="0" smtClean="0"/>
              <a:t>Wer Zeit für sich selbst wünscht, hat mit Sport ein gutes Argument.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44" y="1092113"/>
            <a:ext cx="6670328" cy="505796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57071" y="1560916"/>
            <a:ext cx="762000" cy="65532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44" y="4816460"/>
            <a:ext cx="1143099" cy="133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52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20000">
        <p15:prstTrans prst="peelOff"/>
      </p:transition>
    </mc:Choice>
    <mc:Fallback xmlns="">
      <p:transition spd="med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10509 L -0.00885 0.10533 L -0.09817 0.19607 L -0.11627 0.19491 L -0.12695 0.17616 L -0.13138 0.13935 L -0.13385 0.11065 L -0.1832 -0.01389 L -0.19882 -0.03727 L -0.21002 -0.05602 L -0.24257 -0.04491 L -0.27513 -0.02384 L -0.31627 0.0338 L -0.33502 0.09398 L -0.3345 0.12384 L -0.32877 0.14838 L -0.31132 0.20949 L -0.27825 0.2838 L -0.25195 0.32269 L -0.23697 0.34722 L -0.1569 0.61736 L 0.128 0.36713 L 0.15495 0.325 L 0.1681 0.26505 L 0.17748 0.20718 L 0.1724 0.14838 L 0.15743 0.09283 L 0.14558 0.06273 L 0.12123 0.04491 L 0.10053 0.04491 L 0.0599 0.05046 L 0.03933 0.06505 L 0.03373 0.09051 L 0.03308 0.11389 L 0.03685 0.12176 L 0.05248 0.15162 L 0.0806 0.18843 C 0.08633 0.19283 0.08412 0.19283 0.08685 0.19283 L 0.09805 0.20509 C 0.09987 0.20533 0.10183 0.20556 0.10365 0.20602 C 0.10456 0.20625 0.10612 0.20718 0.10612 0.20741 L 0.12487 0.20718 " pathEditMode="relative" rAng="0" ptsTypes="AAAAAAAAAAAAAAAAAAAAAAAAAAAAAAAAAAAAAAAAAA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2" y="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baut Ärger, Wut und Ängste ab.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807129"/>
              </p:ext>
            </p:extLst>
          </p:nvPr>
        </p:nvGraphicFramePr>
        <p:xfrm>
          <a:off x="1219200" y="990600"/>
          <a:ext cx="10668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5129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13810">
        <p15:prstTrans prst="peelOff"/>
      </p:transition>
    </mc:Choice>
    <mc:Fallback xmlns="">
      <p:transition spd="med" advTm="138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knüpft und stärkt Beziehungen.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 Wandergruppen oder Sportvereinen lernt man andere Menschen kennen.</a:t>
            </a:r>
          </a:p>
          <a:p>
            <a:r>
              <a:rPr lang="de-CH" dirty="0" smtClean="0"/>
              <a:t>Sport vertieft Freundschaften.</a:t>
            </a:r>
          </a:p>
          <a:p>
            <a:r>
              <a:rPr lang="de-CH" dirty="0" smtClean="0"/>
              <a:t>Gemeinsame Erlebnisse stärken Beziehungen.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4098" name="Picture 2" descr="Beziehu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71974"/>
            <a:ext cx="590550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000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Tm="8585">
        <p15:prstTrans prst="peelOff"/>
      </p:transition>
    </mc:Choice>
    <mc:Fallback xmlns="">
      <p:transition spd="med" advTm="85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Sport macht gute Laune und hält gesund.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Sport hat moderate, aber positive Auswirkungen auf Depressive.</a:t>
            </a:r>
          </a:p>
          <a:p>
            <a:r>
              <a:rPr lang="de-CH" dirty="0" smtClean="0"/>
              <a:t>Ausdauersport hat insbesondere auf psychische Störungen einen positiven Einfluss.</a:t>
            </a:r>
          </a:p>
          <a:p>
            <a:r>
              <a:rPr lang="de-CH" dirty="0" smtClean="0"/>
              <a:t>Ausdauersport reduziert das Risiko für eine Alzheimerdemenz erheblich.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Katharina Baumann • Gesundheitstipp April 2015</a:t>
            </a:r>
            <a:endParaRPr lang="de-CH"/>
          </a:p>
        </p:txBody>
      </p:sp>
      <p:pic>
        <p:nvPicPr>
          <p:cNvPr id="5122" name="Picture 2" descr="http://www.utopia.de/uploads/assets/user/urwalder/Smileys/Emoticon_003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831154"/>
            <a:ext cx="2939627" cy="187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5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9601">
        <p14:glitter pattern="hexagon"/>
      </p:transition>
    </mc:Choice>
    <mc:Fallback xmlns="">
      <p:transition spd="slow" advTm="96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ort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port" id="{045F9094-8D85-439A-AADB-CA412AF49ADF}" vid="{DD9C1ED0-DDC3-4D21-87BD-FE3F28C26D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300</Words>
  <Application>Microsoft Office PowerPoint</Application>
  <PresentationFormat>Breitbild</PresentationFormat>
  <Paragraphs>35</Paragraphs>
  <Slides>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Gadugi</vt:lpstr>
      <vt:lpstr>Impact</vt:lpstr>
      <vt:lpstr>Segoe UI</vt:lpstr>
      <vt:lpstr>Sport</vt:lpstr>
      <vt:lpstr>Sieben Gründe, warum Sie Sport treiben sollten.</vt:lpstr>
      <vt:lpstr>Sport verbessert schlechtes Wetter.</vt:lpstr>
      <vt:lpstr>Sport macht schlau.</vt:lpstr>
      <vt:lpstr>Sport regt die Kreativität an.</vt:lpstr>
      <vt:lpstr>Sport ermöglicht eine persönliche Pause.</vt:lpstr>
      <vt:lpstr>Sport baut Ärger, Wut und Ängste ab.</vt:lpstr>
      <vt:lpstr>Sport knüpft und stärkt Beziehungen.</vt:lpstr>
      <vt:lpstr>Sport macht gute Laune und hält gesund.</vt:lpstr>
      <vt:lpstr>Lauf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2015-05-15T12:07:55Z</dcterms:created>
  <dcterms:modified xsi:type="dcterms:W3CDTF">2016-03-14T09:05:57Z</dcterms:modified>
</cp:coreProperties>
</file>