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ShowLst>
    <p:custShow name="Kunden" id="0">
      <p:sldLst>
        <p:sld r:id="rId2"/>
        <p:sld r:id="rId3"/>
        <p:sld r:id="rId4"/>
        <p:sld r:id="rId5"/>
        <p:sld r:id="rId6"/>
      </p:sldLst>
    </p:custShow>
    <p:custShow name="Investoren" id="1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5C40"/>
    <a:srgbClr val="403726"/>
    <a:srgbClr val="663300"/>
    <a:srgbClr val="3F2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2" autoAdjust="0"/>
    <p:restoredTop sz="96469" autoAdjust="0"/>
  </p:normalViewPr>
  <p:slideViewPr>
    <p:cSldViewPr snapToGrid="0">
      <p:cViewPr varScale="1">
        <p:scale>
          <a:sx n="113" d="100"/>
          <a:sy n="113" d="100"/>
        </p:scale>
        <p:origin x="14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04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21434192450135"/>
          <c:y val="0.14419004284496068"/>
          <c:w val="0.79064243201366646"/>
          <c:h val="0.750598122137493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Tabelle1!$A$2:$A$10</c:f>
              <c:numCache>
                <c:formatCode>General</c:formatCode>
                <c:ptCount val="9"/>
                <c:pt idx="0">
                  <c:v>17</c:v>
                </c:pt>
                <c:pt idx="1">
                  <c:v>18</c:v>
                </c:pt>
                <c:pt idx="2">
                  <c:v>19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24</c:v>
                </c:pt>
                <c:pt idx="8">
                  <c:v>25</c:v>
                </c:pt>
              </c:numCache>
            </c:numRef>
          </c:cat>
          <c:val>
            <c:numRef>
              <c:f>Tabelle1!$B$2:$B$10</c:f>
              <c:numCache>
                <c:formatCode>_ * #,##0_ ;_ * \-#,##0_ ;_ * "-"??_ ;_ @_ </c:formatCode>
                <c:ptCount val="9"/>
                <c:pt idx="0">
                  <c:v>71606</c:v>
                </c:pt>
                <c:pt idx="1">
                  <c:v>139407</c:v>
                </c:pt>
                <c:pt idx="2">
                  <c:v>117285</c:v>
                </c:pt>
                <c:pt idx="3">
                  <c:v>100316</c:v>
                </c:pt>
                <c:pt idx="4">
                  <c:v>138994</c:v>
                </c:pt>
                <c:pt idx="5">
                  <c:v>97582</c:v>
                </c:pt>
                <c:pt idx="6">
                  <c:v>116377</c:v>
                </c:pt>
                <c:pt idx="7">
                  <c:v>107348</c:v>
                </c:pt>
                <c:pt idx="8">
                  <c:v>79390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30144080"/>
        <c:axId val="130144472"/>
      </c:barChart>
      <c:catAx>
        <c:axId val="13014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0144472"/>
        <c:crosses val="autoZero"/>
        <c:auto val="1"/>
        <c:lblAlgn val="ctr"/>
        <c:lblOffset val="100"/>
        <c:noMultiLvlLbl val="0"/>
      </c:catAx>
      <c:valAx>
        <c:axId val="130144472"/>
        <c:scaling>
          <c:orientation val="minMax"/>
          <c:max val="1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 * #,##0_ ;_ * \-#,##0_ ;_ * &quot;-&quot;??_ ;_ @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30144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Schweiz erleben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6131B-C764-4B3E-87D2-49A6E6CEB57F}" type="datetimeFigureOut">
              <a:rPr lang="de-CH" smtClean="0"/>
              <a:t>06.12.2015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B49B5-319E-46CD-AC17-60DF280C357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053539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Schweiz erleben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7204F0-0F7A-4661-B868-CF1C4164066F}" type="datetimeFigureOut">
              <a:rPr lang="de-CH" smtClean="0"/>
              <a:t>06.12.2015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232FB6-875F-4AE1-B7BA-40B8200FE22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080800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Quelle: myswitzerland.org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2748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067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4129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myswitzerland.org</a:t>
            </a:r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232FB6-875F-4AE1-B7BA-40B8200FE227}" type="slidenum">
              <a:rPr lang="de-CH" smtClean="0"/>
              <a:t>4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Schweiz erleben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2065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70400"/>
            <a:ext cx="7772400" cy="166423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532E9-426D-403F-9956-1B7074E1CA3A}" type="datetime1">
              <a:rPr lang="de-CH" smtClean="0"/>
              <a:t>06.12.2015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58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467" y="411692"/>
            <a:ext cx="6737350" cy="4351338"/>
          </a:xfrm>
        </p:spPr>
        <p:txBody>
          <a:bodyPr/>
          <a:lstStyle>
            <a:lvl1pPr marL="355600" indent="-355600"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0D71D-BEFC-491E-88E7-E1EFDB81C690}" type="datetime1">
              <a:rPr lang="de-CH" smtClean="0"/>
              <a:t>06.12.2015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8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133" y="1707092"/>
            <a:ext cx="673735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0D71D-BEFC-491E-88E7-E1EFDB81C690}" type="datetime1">
              <a:rPr lang="de-CH" smtClean="0"/>
              <a:t>06.12.2015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8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853133" y="2861867"/>
            <a:ext cx="6858001" cy="1134266"/>
          </a:xfrm>
          <a:solidFill>
            <a:srgbClr val="6C5C40"/>
          </a:solidFill>
        </p:spPr>
        <p:txBody>
          <a:bodyPr>
            <a:noAutofit/>
          </a:bodyPr>
          <a:lstStyle>
            <a:lvl1pPr algn="ctr">
              <a:defRPr sz="40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9349" y="5088367"/>
            <a:ext cx="7994649" cy="1256400"/>
          </a:xfrm>
        </p:spPr>
        <p:txBody>
          <a:bodyPr anchor="t"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D1DD-E36E-483F-B6FD-2FD38D7E1BE5}" type="datetime1">
              <a:rPr lang="de-CH" smtClean="0"/>
              <a:t>06.12.2015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9044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1EDA6-326A-4C12-93C1-9ADC1D60C4F8}" type="datetime1">
              <a:rPr lang="de-CH" smtClean="0"/>
              <a:t>06.12.2015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Schweizer Kultur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867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3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7A16F-114C-4303-8101-B66DC966A63B}" type="datetime1">
              <a:rPr lang="de-CH" smtClean="0"/>
              <a:t>06.12.2015</a:t>
            </a:fld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E69FA-9B47-40CC-9897-3EC6CD74FBA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071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4" r:id="rId4"/>
    <p:sldLayoutId id="2147483667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Schweizer Kultur erleben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602038"/>
            <a:ext cx="6858000" cy="1655762"/>
          </a:xfrm>
        </p:spPr>
        <p:txBody>
          <a:bodyPr/>
          <a:lstStyle/>
          <a:p>
            <a:r>
              <a:rPr lang="de-CH" dirty="0" smtClean="0"/>
              <a:t>unser «Schweizer Kultur»-Tag</a:t>
            </a:r>
            <a:endParaRPr lang="de-CH" dirty="0"/>
          </a:p>
        </p:txBody>
      </p:sp>
      <p:pic>
        <p:nvPicPr>
          <p:cNvPr id="1026" name="Picture 2" descr="http://media7.news.ch/news/680/306737-68d282d3b1cfe6921a3beeebb0ba3e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587"/>
            <a:ext cx="9133957" cy="507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51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Fahnenschwingen Grindelwald</a:t>
            </a:r>
            <a:endParaRPr lang="de-CH" dirty="0"/>
          </a:p>
        </p:txBody>
      </p:sp>
      <p:sp>
        <p:nvSpPr>
          <p:cNvPr id="19" name="Inhaltsplatzhalter 1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smtClean="0"/>
              <a:t>Grundeinweisung ins Fahnenschwingen</a:t>
            </a:r>
          </a:p>
          <a:p>
            <a:r>
              <a:rPr lang="de-CH" smtClean="0"/>
              <a:t>Musikalische Unterhaltung</a:t>
            </a:r>
          </a:p>
          <a:p>
            <a:r>
              <a:rPr lang="de-CH" smtClean="0"/>
              <a:t>Typische schweizerische Tradition</a:t>
            </a:r>
            <a:endParaRPr lang="de-CH" dirty="0"/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-1"/>
            <a:ext cx="7996816" cy="449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7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Kuhschnitzen </a:t>
            </a:r>
            <a:r>
              <a:rPr lang="de-CH" dirty="0" err="1" smtClean="0"/>
              <a:t>Brienz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Führung durch Holzbildhauerei-Museum</a:t>
            </a:r>
          </a:p>
          <a:p>
            <a:r>
              <a:rPr lang="de-CH" dirty="0" smtClean="0"/>
              <a:t>Selbst Schnitzen und Bemalen einer Kuh</a:t>
            </a:r>
          </a:p>
          <a:p>
            <a:r>
              <a:rPr lang="de-CH" dirty="0" smtClean="0"/>
              <a:t>Persönliches Zertifikat und </a:t>
            </a:r>
            <a:r>
              <a:rPr lang="de-CH" dirty="0" err="1" smtClean="0"/>
              <a:t>Apéro</a:t>
            </a:r>
            <a:endParaRPr lang="de-CH" dirty="0"/>
          </a:p>
        </p:txBody>
      </p:sp>
      <p:pic>
        <p:nvPicPr>
          <p:cNvPr id="13" name="Inhaltsplatzhalter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0"/>
            <a:ext cx="7996814" cy="4490519"/>
          </a:xfrm>
          <a:prstGeom prst="rect">
            <a:avLst/>
          </a:prstGeom>
        </p:spPr>
      </p:pic>
      <p:sp>
        <p:nvSpPr>
          <p:cNvPr id="3" name="Freihandform 2"/>
          <p:cNvSpPr/>
          <p:nvPr/>
        </p:nvSpPr>
        <p:spPr>
          <a:xfrm>
            <a:off x="4632128" y="1677880"/>
            <a:ext cx="969921" cy="798990"/>
          </a:xfrm>
          <a:custGeom>
            <a:avLst/>
            <a:gdLst>
              <a:gd name="connsiteX0" fmla="*/ 64159 w 969921"/>
              <a:gd name="connsiteY0" fmla="*/ 150920 h 798990"/>
              <a:gd name="connsiteX1" fmla="*/ 419266 w 969921"/>
              <a:gd name="connsiteY1" fmla="*/ 0 h 798990"/>
              <a:gd name="connsiteX2" fmla="*/ 490288 w 969921"/>
              <a:gd name="connsiteY2" fmla="*/ 26633 h 798990"/>
              <a:gd name="connsiteX3" fmla="*/ 516921 w 969921"/>
              <a:gd name="connsiteY3" fmla="*/ 35510 h 798990"/>
              <a:gd name="connsiteX4" fmla="*/ 534676 w 969921"/>
              <a:gd name="connsiteY4" fmla="*/ 62143 h 798990"/>
              <a:gd name="connsiteX5" fmla="*/ 552431 w 969921"/>
              <a:gd name="connsiteY5" fmla="*/ 79899 h 798990"/>
              <a:gd name="connsiteX6" fmla="*/ 561309 w 969921"/>
              <a:gd name="connsiteY6" fmla="*/ 106532 h 798990"/>
              <a:gd name="connsiteX7" fmla="*/ 587942 w 969921"/>
              <a:gd name="connsiteY7" fmla="*/ 124287 h 798990"/>
              <a:gd name="connsiteX8" fmla="*/ 756618 w 969921"/>
              <a:gd name="connsiteY8" fmla="*/ 142042 h 798990"/>
              <a:gd name="connsiteX9" fmla="*/ 809884 w 969921"/>
              <a:gd name="connsiteY9" fmla="*/ 150920 h 798990"/>
              <a:gd name="connsiteX10" fmla="*/ 854272 w 969921"/>
              <a:gd name="connsiteY10" fmla="*/ 186431 h 798990"/>
              <a:gd name="connsiteX11" fmla="*/ 907538 w 969921"/>
              <a:gd name="connsiteY11" fmla="*/ 213064 h 798990"/>
              <a:gd name="connsiteX12" fmla="*/ 934171 w 969921"/>
              <a:gd name="connsiteY12" fmla="*/ 239697 h 798990"/>
              <a:gd name="connsiteX13" fmla="*/ 969682 w 969921"/>
              <a:gd name="connsiteY13" fmla="*/ 292963 h 798990"/>
              <a:gd name="connsiteX14" fmla="*/ 960804 w 969921"/>
              <a:gd name="connsiteY14" fmla="*/ 417250 h 798990"/>
              <a:gd name="connsiteX15" fmla="*/ 916416 w 969921"/>
              <a:gd name="connsiteY15" fmla="*/ 426128 h 798990"/>
              <a:gd name="connsiteX16" fmla="*/ 907538 w 969921"/>
              <a:gd name="connsiteY16" fmla="*/ 452761 h 798990"/>
              <a:gd name="connsiteX17" fmla="*/ 889783 w 969921"/>
              <a:gd name="connsiteY17" fmla="*/ 523782 h 798990"/>
              <a:gd name="connsiteX18" fmla="*/ 872027 w 969921"/>
              <a:gd name="connsiteY18" fmla="*/ 541537 h 798990"/>
              <a:gd name="connsiteX19" fmla="*/ 863150 w 969921"/>
              <a:gd name="connsiteY19" fmla="*/ 568170 h 798990"/>
              <a:gd name="connsiteX20" fmla="*/ 854272 w 969921"/>
              <a:gd name="connsiteY20" fmla="*/ 710213 h 798990"/>
              <a:gd name="connsiteX21" fmla="*/ 836517 w 969921"/>
              <a:gd name="connsiteY21" fmla="*/ 727969 h 798990"/>
              <a:gd name="connsiteX22" fmla="*/ 792128 w 969921"/>
              <a:gd name="connsiteY22" fmla="*/ 736846 h 798990"/>
              <a:gd name="connsiteX23" fmla="*/ 738862 w 969921"/>
              <a:gd name="connsiteY23" fmla="*/ 754602 h 798990"/>
              <a:gd name="connsiteX24" fmla="*/ 703352 w 969921"/>
              <a:gd name="connsiteY24" fmla="*/ 763479 h 798990"/>
              <a:gd name="connsiteX25" fmla="*/ 623453 w 969921"/>
              <a:gd name="connsiteY25" fmla="*/ 790112 h 798990"/>
              <a:gd name="connsiteX26" fmla="*/ 596820 w 969921"/>
              <a:gd name="connsiteY26" fmla="*/ 798990 h 798990"/>
              <a:gd name="connsiteX27" fmla="*/ 419266 w 969921"/>
              <a:gd name="connsiteY27" fmla="*/ 790112 h 798990"/>
              <a:gd name="connsiteX28" fmla="*/ 366000 w 969921"/>
              <a:gd name="connsiteY28" fmla="*/ 772357 h 798990"/>
              <a:gd name="connsiteX29" fmla="*/ 321612 w 969921"/>
              <a:gd name="connsiteY29" fmla="*/ 736846 h 798990"/>
              <a:gd name="connsiteX30" fmla="*/ 277223 w 969921"/>
              <a:gd name="connsiteY30" fmla="*/ 710213 h 798990"/>
              <a:gd name="connsiteX31" fmla="*/ 241713 w 969921"/>
              <a:gd name="connsiteY31" fmla="*/ 656947 h 798990"/>
              <a:gd name="connsiteX32" fmla="*/ 223957 w 969921"/>
              <a:gd name="connsiteY32" fmla="*/ 594803 h 798990"/>
              <a:gd name="connsiteX33" fmla="*/ 206202 w 969921"/>
              <a:gd name="connsiteY33" fmla="*/ 568170 h 798990"/>
              <a:gd name="connsiteX34" fmla="*/ 188447 w 969921"/>
              <a:gd name="connsiteY34" fmla="*/ 488271 h 798990"/>
              <a:gd name="connsiteX35" fmla="*/ 179569 w 969921"/>
              <a:gd name="connsiteY35" fmla="*/ 390617 h 798990"/>
              <a:gd name="connsiteX36" fmla="*/ 170691 w 969921"/>
              <a:gd name="connsiteY36" fmla="*/ 363984 h 798990"/>
              <a:gd name="connsiteX37" fmla="*/ 144058 w 969921"/>
              <a:gd name="connsiteY37" fmla="*/ 346229 h 798990"/>
              <a:gd name="connsiteX38" fmla="*/ 126303 w 969921"/>
              <a:gd name="connsiteY38" fmla="*/ 328473 h 798990"/>
              <a:gd name="connsiteX39" fmla="*/ 73037 w 969921"/>
              <a:gd name="connsiteY39" fmla="*/ 292963 h 798990"/>
              <a:gd name="connsiteX40" fmla="*/ 64159 w 969921"/>
              <a:gd name="connsiteY40" fmla="*/ 266330 h 798990"/>
              <a:gd name="connsiteX41" fmla="*/ 46404 w 969921"/>
              <a:gd name="connsiteY41" fmla="*/ 248574 h 798990"/>
              <a:gd name="connsiteX42" fmla="*/ 10893 w 969921"/>
              <a:gd name="connsiteY42" fmla="*/ 204186 h 798990"/>
              <a:gd name="connsiteX43" fmla="*/ 10893 w 969921"/>
              <a:gd name="connsiteY43" fmla="*/ 115409 h 798990"/>
              <a:gd name="connsiteX44" fmla="*/ 28649 w 969921"/>
              <a:gd name="connsiteY44" fmla="*/ 88776 h 798990"/>
              <a:gd name="connsiteX45" fmla="*/ 126303 w 969921"/>
              <a:gd name="connsiteY45" fmla="*/ 62143 h 798990"/>
              <a:gd name="connsiteX46" fmla="*/ 312734 w 969921"/>
              <a:gd name="connsiteY46" fmla="*/ 35510 h 798990"/>
              <a:gd name="connsiteX47" fmla="*/ 419266 w 969921"/>
              <a:gd name="connsiteY47" fmla="*/ 17755 h 798990"/>
              <a:gd name="connsiteX48" fmla="*/ 428144 w 969921"/>
              <a:gd name="connsiteY48" fmla="*/ 8877 h 798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969921" h="798990">
                <a:moveTo>
                  <a:pt x="64159" y="150920"/>
                </a:moveTo>
                <a:lnTo>
                  <a:pt x="419266" y="0"/>
                </a:lnTo>
                <a:lnTo>
                  <a:pt x="490288" y="26633"/>
                </a:lnTo>
                <a:cubicBezTo>
                  <a:pt x="499082" y="29831"/>
                  <a:pt x="509614" y="29664"/>
                  <a:pt x="516921" y="35510"/>
                </a:cubicBezTo>
                <a:cubicBezTo>
                  <a:pt x="525253" y="42175"/>
                  <a:pt x="528011" y="53811"/>
                  <a:pt x="534676" y="62143"/>
                </a:cubicBezTo>
                <a:cubicBezTo>
                  <a:pt x="539905" y="68679"/>
                  <a:pt x="546513" y="73980"/>
                  <a:pt x="552431" y="79899"/>
                </a:cubicBezTo>
                <a:cubicBezTo>
                  <a:pt x="555390" y="88777"/>
                  <a:pt x="555463" y="99225"/>
                  <a:pt x="561309" y="106532"/>
                </a:cubicBezTo>
                <a:cubicBezTo>
                  <a:pt x="567974" y="114863"/>
                  <a:pt x="578399" y="119515"/>
                  <a:pt x="587942" y="124287"/>
                </a:cubicBezTo>
                <a:cubicBezTo>
                  <a:pt x="632292" y="146462"/>
                  <a:pt x="743574" y="141227"/>
                  <a:pt x="756618" y="142042"/>
                </a:cubicBezTo>
                <a:cubicBezTo>
                  <a:pt x="774373" y="145001"/>
                  <a:pt x="792807" y="145228"/>
                  <a:pt x="809884" y="150920"/>
                </a:cubicBezTo>
                <a:cubicBezTo>
                  <a:pt x="833309" y="158728"/>
                  <a:pt x="836953" y="172575"/>
                  <a:pt x="854272" y="186431"/>
                </a:cubicBezTo>
                <a:cubicBezTo>
                  <a:pt x="878855" y="206098"/>
                  <a:pt x="879410" y="203688"/>
                  <a:pt x="907538" y="213064"/>
                </a:cubicBezTo>
                <a:cubicBezTo>
                  <a:pt x="916416" y="221942"/>
                  <a:pt x="926463" y="229787"/>
                  <a:pt x="934171" y="239697"/>
                </a:cubicBezTo>
                <a:cubicBezTo>
                  <a:pt x="947272" y="256541"/>
                  <a:pt x="969682" y="292963"/>
                  <a:pt x="969682" y="292963"/>
                </a:cubicBezTo>
                <a:cubicBezTo>
                  <a:pt x="966723" y="334392"/>
                  <a:pt x="976230" y="378686"/>
                  <a:pt x="960804" y="417250"/>
                </a:cubicBezTo>
                <a:cubicBezTo>
                  <a:pt x="955200" y="431260"/>
                  <a:pt x="928971" y="417758"/>
                  <a:pt x="916416" y="426128"/>
                </a:cubicBezTo>
                <a:cubicBezTo>
                  <a:pt x="908630" y="431319"/>
                  <a:pt x="909808" y="443683"/>
                  <a:pt x="907538" y="452761"/>
                </a:cubicBezTo>
                <a:cubicBezTo>
                  <a:pt x="904812" y="463665"/>
                  <a:pt x="898478" y="509291"/>
                  <a:pt x="889783" y="523782"/>
                </a:cubicBezTo>
                <a:cubicBezTo>
                  <a:pt x="885477" y="530959"/>
                  <a:pt x="877946" y="535619"/>
                  <a:pt x="872027" y="541537"/>
                </a:cubicBezTo>
                <a:cubicBezTo>
                  <a:pt x="869068" y="550415"/>
                  <a:pt x="864130" y="558864"/>
                  <a:pt x="863150" y="568170"/>
                </a:cubicBezTo>
                <a:cubicBezTo>
                  <a:pt x="858184" y="615349"/>
                  <a:pt x="862071" y="663418"/>
                  <a:pt x="854272" y="710213"/>
                </a:cubicBezTo>
                <a:cubicBezTo>
                  <a:pt x="852896" y="718469"/>
                  <a:pt x="844210" y="724672"/>
                  <a:pt x="836517" y="727969"/>
                </a:cubicBezTo>
                <a:cubicBezTo>
                  <a:pt x="822648" y="733913"/>
                  <a:pt x="806686" y="732876"/>
                  <a:pt x="792128" y="736846"/>
                </a:cubicBezTo>
                <a:cubicBezTo>
                  <a:pt x="774072" y="741770"/>
                  <a:pt x="757019" y="750063"/>
                  <a:pt x="738862" y="754602"/>
                </a:cubicBezTo>
                <a:cubicBezTo>
                  <a:pt x="727025" y="757561"/>
                  <a:pt x="715038" y="759973"/>
                  <a:pt x="703352" y="763479"/>
                </a:cubicBezTo>
                <a:cubicBezTo>
                  <a:pt x="676462" y="771546"/>
                  <a:pt x="650086" y="781234"/>
                  <a:pt x="623453" y="790112"/>
                </a:cubicBezTo>
                <a:lnTo>
                  <a:pt x="596820" y="798990"/>
                </a:lnTo>
                <a:cubicBezTo>
                  <a:pt x="537635" y="796031"/>
                  <a:pt x="478134" y="796904"/>
                  <a:pt x="419266" y="790112"/>
                </a:cubicBezTo>
                <a:cubicBezTo>
                  <a:pt x="400674" y="787967"/>
                  <a:pt x="366000" y="772357"/>
                  <a:pt x="366000" y="772357"/>
                </a:cubicBezTo>
                <a:cubicBezTo>
                  <a:pt x="330639" y="719314"/>
                  <a:pt x="369256" y="765432"/>
                  <a:pt x="321612" y="736846"/>
                </a:cubicBezTo>
                <a:cubicBezTo>
                  <a:pt x="260680" y="700288"/>
                  <a:pt x="352670" y="735363"/>
                  <a:pt x="277223" y="710213"/>
                </a:cubicBezTo>
                <a:cubicBezTo>
                  <a:pt x="265386" y="692458"/>
                  <a:pt x="246889" y="677649"/>
                  <a:pt x="241713" y="656947"/>
                </a:cubicBezTo>
                <a:cubicBezTo>
                  <a:pt x="238869" y="645570"/>
                  <a:pt x="230325" y="607538"/>
                  <a:pt x="223957" y="594803"/>
                </a:cubicBezTo>
                <a:cubicBezTo>
                  <a:pt x="219185" y="585260"/>
                  <a:pt x="212120" y="577048"/>
                  <a:pt x="206202" y="568170"/>
                </a:cubicBezTo>
                <a:cubicBezTo>
                  <a:pt x="200497" y="545352"/>
                  <a:pt x="191266" y="510824"/>
                  <a:pt x="188447" y="488271"/>
                </a:cubicBezTo>
                <a:cubicBezTo>
                  <a:pt x="184393" y="455838"/>
                  <a:pt x="184192" y="422974"/>
                  <a:pt x="179569" y="390617"/>
                </a:cubicBezTo>
                <a:cubicBezTo>
                  <a:pt x="178246" y="381353"/>
                  <a:pt x="176537" y="371291"/>
                  <a:pt x="170691" y="363984"/>
                </a:cubicBezTo>
                <a:cubicBezTo>
                  <a:pt x="164026" y="355653"/>
                  <a:pt x="152389" y="352894"/>
                  <a:pt x="144058" y="346229"/>
                </a:cubicBezTo>
                <a:cubicBezTo>
                  <a:pt x="137522" y="341000"/>
                  <a:pt x="132999" y="333495"/>
                  <a:pt x="126303" y="328473"/>
                </a:cubicBezTo>
                <a:cubicBezTo>
                  <a:pt x="109232" y="315669"/>
                  <a:pt x="73037" y="292963"/>
                  <a:pt x="73037" y="292963"/>
                </a:cubicBezTo>
                <a:cubicBezTo>
                  <a:pt x="70078" y="284085"/>
                  <a:pt x="68974" y="274354"/>
                  <a:pt x="64159" y="266330"/>
                </a:cubicBezTo>
                <a:cubicBezTo>
                  <a:pt x="59853" y="259153"/>
                  <a:pt x="51633" y="255110"/>
                  <a:pt x="46404" y="248574"/>
                </a:cubicBezTo>
                <a:cubicBezTo>
                  <a:pt x="1619" y="192590"/>
                  <a:pt x="53756" y="247047"/>
                  <a:pt x="10893" y="204186"/>
                </a:cubicBezTo>
                <a:cubicBezTo>
                  <a:pt x="-1959" y="165626"/>
                  <a:pt x="-5213" y="169097"/>
                  <a:pt x="10893" y="115409"/>
                </a:cubicBezTo>
                <a:cubicBezTo>
                  <a:pt x="13959" y="105189"/>
                  <a:pt x="19601" y="94431"/>
                  <a:pt x="28649" y="88776"/>
                </a:cubicBezTo>
                <a:cubicBezTo>
                  <a:pt x="56340" y="71470"/>
                  <a:pt x="95723" y="70483"/>
                  <a:pt x="126303" y="62143"/>
                </a:cubicBezTo>
                <a:cubicBezTo>
                  <a:pt x="249849" y="28448"/>
                  <a:pt x="94158" y="50082"/>
                  <a:pt x="312734" y="35510"/>
                </a:cubicBezTo>
                <a:cubicBezTo>
                  <a:pt x="382844" y="12140"/>
                  <a:pt x="347284" y="17755"/>
                  <a:pt x="419266" y="17755"/>
                </a:cubicBezTo>
                <a:lnTo>
                  <a:pt x="428144" y="887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679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Alphorn-Werkstatt </a:t>
            </a:r>
            <a:r>
              <a:rPr lang="de-CH" dirty="0" err="1" smtClean="0"/>
              <a:t>Habkern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Produktion eines Alphorns verfolgen</a:t>
            </a:r>
          </a:p>
          <a:p>
            <a:r>
              <a:rPr lang="de-CH" dirty="0" smtClean="0"/>
              <a:t>Alphornshop</a:t>
            </a:r>
          </a:p>
          <a:p>
            <a:r>
              <a:rPr lang="de-CH" dirty="0" smtClean="0"/>
              <a:t>Führung durch die Werkstatt</a:t>
            </a:r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0"/>
            <a:ext cx="8021298" cy="450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0400" indent="-230400"/>
            <a:r>
              <a:rPr lang="de-CH" dirty="0" smtClean="0"/>
              <a:t>Anreise mit den SBB, Abfahrt in der ganzen Schweiz</a:t>
            </a:r>
          </a:p>
          <a:p>
            <a:pPr marL="230400" indent="-230400"/>
            <a:r>
              <a:rPr lang="de-CH" dirty="0" smtClean="0"/>
              <a:t>Verpflegung</a:t>
            </a:r>
          </a:p>
          <a:p>
            <a:pPr lvl="1"/>
            <a:r>
              <a:rPr lang="de-CH" dirty="0" smtClean="0"/>
              <a:t>Znüni</a:t>
            </a:r>
          </a:p>
          <a:p>
            <a:pPr lvl="1"/>
            <a:r>
              <a:rPr lang="de-CH" dirty="0" err="1" smtClean="0"/>
              <a:t>Zmittag</a:t>
            </a:r>
            <a:endParaRPr lang="de-CH" dirty="0" smtClean="0"/>
          </a:p>
          <a:p>
            <a:pPr lvl="1"/>
            <a:r>
              <a:rPr lang="de-CH" dirty="0" err="1" smtClean="0"/>
              <a:t>Zvieri</a:t>
            </a:r>
            <a:endParaRPr lang="de-CH" dirty="0" smtClean="0"/>
          </a:p>
          <a:p>
            <a:pPr marL="230400" indent="-230400"/>
            <a:r>
              <a:rPr lang="de-CH" dirty="0" smtClean="0"/>
              <a:t>Elektronische Fotodokumentation</a:t>
            </a:r>
          </a:p>
          <a:p>
            <a:pPr marL="230400" indent="-230400"/>
            <a:r>
              <a:rPr lang="de-CH" dirty="0" smtClean="0"/>
              <a:t>Ganztägiger, zweisprachiger (d/f) Reiseleiter</a:t>
            </a:r>
          </a:p>
          <a:p>
            <a:pPr marL="230400" indent="-230400"/>
            <a:r>
              <a:rPr lang="de-CH" dirty="0" smtClean="0"/>
              <a:t>Reisegarantie</a:t>
            </a:r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Unsere Leistungen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9416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363813"/>
              </p:ext>
            </p:extLst>
          </p:nvPr>
        </p:nvGraphicFramePr>
        <p:xfrm>
          <a:off x="1490662" y="279401"/>
          <a:ext cx="7348537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Umsatz pro Altesrgruppe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8621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90" y="5945199"/>
            <a:ext cx="4187952" cy="74371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69390" y="5192785"/>
            <a:ext cx="293615" cy="29361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Rechteck 12"/>
          <p:cNvSpPr/>
          <p:nvPr/>
        </p:nvSpPr>
        <p:spPr>
          <a:xfrm>
            <a:off x="8569013" y="5192785"/>
            <a:ext cx="293615" cy="29361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5" name="Gruppieren 14"/>
          <p:cNvGrpSpPr/>
          <p:nvPr/>
        </p:nvGrpSpPr>
        <p:grpSpPr>
          <a:xfrm>
            <a:off x="2200855" y="5050171"/>
            <a:ext cx="649998" cy="511730"/>
            <a:chOff x="2200855" y="5050171"/>
            <a:chExt cx="649998" cy="511730"/>
          </a:xfrm>
        </p:grpSpPr>
        <p:sp>
          <p:nvSpPr>
            <p:cNvPr id="6" name="Rechteck 5"/>
            <p:cNvSpPr/>
            <p:nvPr/>
          </p:nvSpPr>
          <p:spPr>
            <a:xfrm>
              <a:off x="2200855" y="5192785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7" name="Rechteck 6"/>
            <p:cNvSpPr/>
            <p:nvPr/>
          </p:nvSpPr>
          <p:spPr>
            <a:xfrm>
              <a:off x="2263366" y="5050171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8" name="Rechteck 7"/>
            <p:cNvSpPr/>
            <p:nvPr/>
          </p:nvSpPr>
          <p:spPr>
            <a:xfrm>
              <a:off x="2347662" y="5268286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Rechteck 8"/>
            <p:cNvSpPr/>
            <p:nvPr/>
          </p:nvSpPr>
          <p:spPr>
            <a:xfrm>
              <a:off x="2325877" y="5159228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0" name="Rechteck 9"/>
            <p:cNvSpPr/>
            <p:nvPr/>
          </p:nvSpPr>
          <p:spPr>
            <a:xfrm>
              <a:off x="2432216" y="5258598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2557238" y="5159228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2347662" y="5107594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2553961" y="5074037"/>
              <a:ext cx="293615" cy="29361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96718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</Words>
  <Application>Microsoft Office PowerPoint</Application>
  <PresentationFormat>Bildschirmpräsentation (4:3)</PresentationFormat>
  <Paragraphs>36</Paragraphs>
  <Slides>7</Slides>
  <Notes>4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2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Office Theme</vt:lpstr>
      <vt:lpstr>Schweizer Kultur erleben</vt:lpstr>
      <vt:lpstr>Fahnenschwingen Grindelwald</vt:lpstr>
      <vt:lpstr>Kuhschnitzen Brienz</vt:lpstr>
      <vt:lpstr>Alphorn-Werkstatt Habkern</vt:lpstr>
      <vt:lpstr>Unsere Leistungen</vt:lpstr>
      <vt:lpstr>Umsatz pro Altesrgruppe</vt:lpstr>
      <vt:lpstr>PowerPoint-Präsentation</vt:lpstr>
      <vt:lpstr>Kunden</vt:lpstr>
      <vt:lpstr>Investoren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2015-08-29T16:51:31Z</dcterms:created>
  <dcterms:modified xsi:type="dcterms:W3CDTF">2015-12-06T11:39:36Z</dcterms:modified>
</cp:coreProperties>
</file>