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5" r:id="rId1"/>
    <p:sldMasterId id="2147484012" r:id="rId2"/>
    <p:sldMasterId id="2147484046" r:id="rId3"/>
    <p:sldMasterId id="2147484063" r:id="rId4"/>
    <p:sldMasterId id="2147484080" r:id="rId5"/>
  </p:sldMasterIdLst>
  <p:notesMasterIdLst>
    <p:notesMasterId r:id="rId15"/>
  </p:notesMasterIdLst>
  <p:handoutMasterIdLst>
    <p:handoutMasterId r:id="rId16"/>
  </p:handoutMasterIdLst>
  <p:sldIdLst>
    <p:sldId id="256" r:id="rId6"/>
    <p:sldId id="263" r:id="rId7"/>
    <p:sldId id="264" r:id="rId8"/>
    <p:sldId id="257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custShowLst>
    <p:custShow name="Mobile Learning" id="0">
      <p:sldLst>
        <p:sld r:id="rId9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BEF"/>
    <a:srgbClr val="5FC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3878" autoAdjust="0"/>
  </p:normalViewPr>
  <p:slideViewPr>
    <p:cSldViewPr snapToGrid="0">
      <p:cViewPr varScale="1">
        <p:scale>
          <a:sx n="112" d="100"/>
          <a:sy n="112" d="100"/>
        </p:scale>
        <p:origin x="77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003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6155870" y="0"/>
            <a:ext cx="702129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245C9EB-A9FA-40C5-8FD4-FAF8F6539A4C}" type="slidenum">
              <a:rPr lang="de-CH" sz="800" smtClean="0">
                <a:solidFill>
                  <a:srgbClr val="C00000"/>
                </a:solidFill>
                <a:latin typeface="Gill Sans MT" panose="020B0502020104020203" pitchFamily="34" charset="0"/>
              </a:rPr>
              <a:pPr algn="ctr"/>
              <a:t>‹Nr.›</a:t>
            </a:fld>
            <a:endParaRPr lang="de-CH" sz="80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07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1A2C9-B93F-4B2C-9E2D-81728CF3BC1B}" type="datetimeFigureOut">
              <a:rPr lang="de-CH" smtClean="0"/>
              <a:t>18.01.2017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DF7BD-FB22-4A7B-A0F6-AF2FFB3BD8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63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Smartphone</a:t>
            </a:r>
            <a:r>
              <a:rPr lang="de-CH" baseline="0" dirty="0" smtClean="0"/>
              <a:t> und Tablet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7022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/>
              <a:t>frei zugängliche Online-Massenvorlesungen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7747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F72D9-DA71-427A-AFD9-E5BB95D9EDC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594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052C-7636-4832-90FB-20B07586BA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77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B546-70A9-4C49-A27F-86532F9AF7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14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58C0-6A64-42E5-92EB-06E5691D152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4912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F712-6644-4F68-8E24-596B7E5F6D9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26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E12F-FD2E-40BB-B012-8104B03C90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354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2010-2B54-4E5F-AA5B-2C3282DBE10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1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97E5-A19D-44B4-BA89-AEC89B047E7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52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D990-B95D-476C-9DEC-2CBD8248AAA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701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1ED1-F119-4934-BE04-BC75309C89E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1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40BB5-D34F-4462-96B2-1935A813A91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4308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835F-18C4-4560-82AE-50A1EF7BE46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40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3C00-9C84-4E1E-BBBB-54087886778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58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D22D-58A6-410C-A102-DB70141D82C2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070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7B8A-2025-4F7C-80B2-13D9CE9F3D52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066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8E3-82B2-4CBA-A130-863A88F26D7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156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77D-C78A-40D2-ADDB-042C64DEC63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162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FC1C-F766-4100-A171-A7FE2ABD14B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0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EBCCD-90B1-4D78-9DA5-F398866AD40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384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3E1DF-A77B-4FDC-99F6-79E226F26E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07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16C1-71E6-4C6B-91A4-2C431C7914B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726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E6801-4A3B-4E24-9298-9D40F3F1F7E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1839-35C5-457F-8309-AE52E61DCE7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8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726-4098-4056-AAE6-50CF7A010899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9173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A490-8F2D-4C37-821D-0A766B8574F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918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DCDF-F55A-4BA7-B123-D0F329C6443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05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833077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79376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C1B4-3A3C-4397-832B-419D0F7690D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927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6638-E5E0-42B3-A28A-CDF1ACFB04A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308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AC2D-E554-4A55-B58A-79F202DCE7A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559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385C-99A5-47FD-9CF7-02F3CF17BA6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235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90AA-B9DF-4F0E-9AB5-2C7F5AE36838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120334" y="3206495"/>
            <a:ext cx="1334131" cy="1237489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1601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A27D-E72C-4225-97B6-00AAB0CB0718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098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D9C8-898C-4F31-B3B8-6D058C825CE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039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EE08-C040-4C49-BC24-FE2F2A11EB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908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F0AF-FE6B-4438-8792-FA93C02C7686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3778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F8A5-5079-4E7E-8D7C-151217B4191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6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F2FD-C197-4D51-B6AE-4A79526B3393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2827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23043-EF29-42A9-A46D-98CE8964A93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24580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A7D49-AE86-426D-B5CA-E74BACACE08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3900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84C6-426D-4330-83A4-572558F8149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57185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7AE2-0668-476A-8B24-5672C58C3B9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101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834B-C141-436B-8E17-F86BE59AF9B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40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40A7-6DD7-4B7C-B75C-9582A833A43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6984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D852-6B1E-48AC-ABF1-D2E80B62DEC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70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83D5-2614-4650-B4B4-918F5164987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767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AB98A-A68A-4891-83A0-188EB41CC1D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2101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F60C-432D-4C12-9C40-E599224AFBC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55656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6358-8A97-4EF2-A5C1-E19A2E34C37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00743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64B7-3611-4A90-8203-A2E3C436380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03562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5A58-D2DC-4769-9672-069FBB019F79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7929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EF3F-6D61-49D2-8678-2E177F28ECD7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36620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9F18-3881-4647-9A4A-B6F3C5DD9376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2157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D1A8-D0C1-4AA4-AD24-86981C36D68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79487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64B4-DBAA-4BF9-99F2-04267410C528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16291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FBC2-B920-4B2F-90A9-0547EF74141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905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77E1A-5939-4B02-8B49-8F50E7B1DDC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471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2DF7-0F12-41C4-9C02-8BD547B8095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15459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A116-C38C-4986-B3F9-766DB3CC2C3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53649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7AF5-AD0D-4CB9-8246-60F9EDBA947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32661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403EC-93D8-4D40-B94F-D735D0EB4D8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2893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BB7C3-A9B4-4DEB-AF2B-BBB2F1E6001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38314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9AE3-1744-42E1-8416-C043A986988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04625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8F58-EBE9-44AB-9300-C557C90E47A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740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25E7E-97BC-48B0-9E65-01E49BDA927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933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B98F-3A37-446C-87C9-915B0C24D4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285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52001-F002-407D-8165-5ABCEEDB5DA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9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B2F-DF4C-4B8F-BEB3-A12519B810F0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1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5109B-DCE5-4C9D-BEB9-3C25A3A8609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62063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B124-BE4D-4C07-A5F9-8A1F6524956C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41853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45C7-9C47-4A0E-8C3D-B53EBC382BCE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8445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79A0E-D18C-4100-91F5-2AE3F4CBE27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0043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1C1B-ED5A-4F07-9B60-1AA06859F2E5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50031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4BA3-36E5-461A-B26B-533907BD754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30191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1B8A3-FDB0-4E3F-B492-48BF52DAE79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150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82AB6-5251-41D5-A09F-07905BED48C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67397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774C-80FB-474C-8C97-9FA2F65B40D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017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4B0E-13DF-4FC0-B24D-83FD359186F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199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9A5B-EC76-4344-B956-DBCCCAE1AE4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63413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82AF-6850-4729-AA78-1C8C69DE5AB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2389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DC96-6574-4FC3-AB41-4002CC093D0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675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BEBB-AA35-4F32-871E-A53E758380F2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397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E7D7-6DC4-4598-BB9C-594BD72A30F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6B2B6-8D09-4C44-8337-81E678C4A97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2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6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4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2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en-US" sz="12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C6C95-266A-40DC-ACB7-937E1B2C2EB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880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97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FF238-FAA7-4EB9-AFC2-F54BD7F0487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095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  <p:sldLayoutId id="2147484076" r:id="rId13"/>
    <p:sldLayoutId id="2147484077" r:id="rId14"/>
    <p:sldLayoutId id="2147484078" r:id="rId15"/>
    <p:sldLayoutId id="2147484079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A2B0-8933-451D-957B-1921D4E3557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617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  <p:sldLayoutId id="214748409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3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audio" Target="../media/audio1.wav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Lernen im Netz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Begriffsklärungen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20" y="334045"/>
            <a:ext cx="5448300" cy="1743075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490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7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712020"/>
              </p:ext>
            </p:extLst>
          </p:nvPr>
        </p:nvGraphicFramePr>
        <p:xfrm>
          <a:off x="836894" y="987647"/>
          <a:ext cx="7703602" cy="4581804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3851801">
                  <a:extLst>
                    <a:ext uri="{9D8B030D-6E8A-4147-A177-3AD203B41FA5}">
                      <a16:colId xmlns:a16="http://schemas.microsoft.com/office/drawing/2014/main" val="3932116438"/>
                    </a:ext>
                  </a:extLst>
                </a:gridCol>
                <a:gridCol w="3851801">
                  <a:extLst>
                    <a:ext uri="{9D8B030D-6E8A-4147-A177-3AD203B41FA5}">
                      <a16:colId xmlns:a16="http://schemas.microsoft.com/office/drawing/2014/main" val="1227047570"/>
                    </a:ext>
                  </a:extLst>
                </a:gridCol>
              </a:tblGrid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E-Learning/Computer-Based Training</a:t>
                      </a:r>
                      <a:endParaRPr lang="de-CH" sz="2400" b="1" dirty="0"/>
                    </a:p>
                  </a:txBody>
                  <a:tcPr marL="155384" marR="155384" marT="155384" marB="155384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MOOCs (Massive Open Online Courses)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418046"/>
                  </a:ext>
                </a:extLst>
              </a:tr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Social Media Learning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/>
                        <a:t>Webcast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221162"/>
                  </a:ext>
                </a:extLst>
              </a:tr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Mobile Learning/Microlearning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/>
                        <a:t>Webinar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214"/>
                  </a:ext>
                </a:extLst>
              </a:tr>
            </a:tbl>
          </a:graphicData>
        </a:graphic>
      </p:graphicFrame>
      <p:sp>
        <p:nvSpPr>
          <p:cNvPr id="2" name="Pfeil nach unten 1"/>
          <p:cNvSpPr/>
          <p:nvPr/>
        </p:nvSpPr>
        <p:spPr>
          <a:xfrm>
            <a:off x="4594207" y="658463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Pfeil nach unten 3"/>
          <p:cNvSpPr/>
          <p:nvPr/>
        </p:nvSpPr>
        <p:spPr>
          <a:xfrm rot="5400000">
            <a:off x="8610600" y="2344787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Pfeil nach unten 4"/>
          <p:cNvSpPr/>
          <p:nvPr/>
        </p:nvSpPr>
        <p:spPr>
          <a:xfrm rot="5400000">
            <a:off x="8610600" y="3883967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6" name="Pfeil nach unten 5"/>
          <p:cNvSpPr/>
          <p:nvPr/>
        </p:nvSpPr>
        <p:spPr>
          <a:xfrm rot="10800000">
            <a:off x="4594207" y="5569451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" name="Pfeil nach unten 6"/>
          <p:cNvSpPr/>
          <p:nvPr/>
        </p:nvSpPr>
        <p:spPr>
          <a:xfrm rot="16200000">
            <a:off x="581624" y="3882370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9" name="Pfeil nach unten 8"/>
          <p:cNvSpPr/>
          <p:nvPr/>
        </p:nvSpPr>
        <p:spPr>
          <a:xfrm rot="16200000">
            <a:off x="581624" y="2351506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8081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7" y="600501"/>
            <a:ext cx="8287303" cy="52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70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E-Learning/Computer-Based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Lernen, bei dem das Wissen mithilfe eines elektronischen oder digitalen Geräts vermittelt wird.</a:t>
            </a:r>
          </a:p>
          <a:p>
            <a:r>
              <a:rPr lang="de-CH" dirty="0" smtClean="0"/>
              <a:t>häufig digitales Offline-Lernen mittels Apps und Software</a:t>
            </a:r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Grafik 3">
            <a:hlinkHover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53" y="2160589"/>
            <a:ext cx="3810330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52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2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2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Social</a:t>
            </a:r>
            <a:r>
              <a:rPr lang="de-CH" dirty="0"/>
              <a:t> Media Learning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Lernen über soziale </a:t>
            </a:r>
            <a:r>
              <a:rPr lang="de-CH" dirty="0" smtClean="0"/>
              <a:t>Medien</a:t>
            </a:r>
          </a:p>
          <a:p>
            <a:r>
              <a:rPr lang="de-CH" dirty="0" smtClean="0"/>
              <a:t>meist </a:t>
            </a:r>
            <a:r>
              <a:rPr lang="de-CH" dirty="0"/>
              <a:t>in </a:t>
            </a:r>
            <a:r>
              <a:rPr lang="de-CH" dirty="0" smtClean="0"/>
              <a:t>Lerngruppen</a:t>
            </a:r>
          </a:p>
          <a:p>
            <a:r>
              <a:rPr lang="de-CH" dirty="0" smtClean="0"/>
              <a:t>in der Regel als </a:t>
            </a:r>
            <a:r>
              <a:rPr lang="de-CH" dirty="0"/>
              <a:t>Ergänzung besuchter </a:t>
            </a:r>
            <a:r>
              <a:rPr lang="de-CH" dirty="0" smtClean="0"/>
              <a:t>Kurse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21" y="2167068"/>
            <a:ext cx="5012081" cy="37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3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0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9238" y="2143642"/>
            <a:ext cx="8596668" cy="3880773"/>
          </a:xfrm>
        </p:spPr>
        <p:txBody>
          <a:bodyPr/>
          <a:lstStyle/>
          <a:p>
            <a:r>
              <a:rPr lang="de-CH" dirty="0" smtClean="0"/>
              <a:t>besonders kleine Lerninhalte</a:t>
            </a:r>
          </a:p>
          <a:p>
            <a:r>
              <a:rPr lang="de-CH" dirty="0" smtClean="0"/>
              <a:t>modular aufgebaut</a:t>
            </a:r>
          </a:p>
          <a:p>
            <a:r>
              <a:rPr lang="de-CH" dirty="0" smtClean="0"/>
              <a:t>Darstellung </a:t>
            </a:r>
            <a:r>
              <a:rPr lang="de-CH" dirty="0"/>
              <a:t>für mobile Geräte </a:t>
            </a:r>
            <a:r>
              <a:rPr lang="de-CH" dirty="0" smtClean="0"/>
              <a:t>optimiert</a:t>
            </a:r>
            <a:endParaRPr lang="de-CH" dirty="0"/>
          </a:p>
        </p:txBody>
      </p:sp>
      <p:sp>
        <p:nvSpPr>
          <p:cNvPr id="40" name="Ellipse 39"/>
          <p:cNvSpPr/>
          <p:nvPr/>
        </p:nvSpPr>
        <p:spPr>
          <a:xfrm rot="4932573">
            <a:off x="1569720" y="680720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Ellipse 40"/>
          <p:cNvSpPr/>
          <p:nvPr/>
        </p:nvSpPr>
        <p:spPr>
          <a:xfrm rot="4932573">
            <a:off x="5818632" y="3151632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Ellipse 52"/>
          <p:cNvSpPr/>
          <p:nvPr/>
        </p:nvSpPr>
        <p:spPr>
          <a:xfrm rot="4932573">
            <a:off x="3694176" y="4387088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Ellipse 26"/>
          <p:cNvSpPr/>
          <p:nvPr/>
        </p:nvSpPr>
        <p:spPr>
          <a:xfrm rot="4932573">
            <a:off x="7943088" y="1916176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Ellipse 28"/>
          <p:cNvSpPr/>
          <p:nvPr/>
        </p:nvSpPr>
        <p:spPr>
          <a:xfrm rot="4932573">
            <a:off x="10067544" y="5622544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8" name="Inhaltsplatzhalt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92" y="1831236"/>
            <a:ext cx="2133600" cy="14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10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MOOCs (Massive Open Online </a:t>
            </a:r>
            <a:r>
              <a:rPr lang="de-CH" dirty="0" smtClean="0"/>
              <a:t>Courses)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020" y="1930400"/>
            <a:ext cx="6108970" cy="41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7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8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Webcast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eine meist aufgezeichnete Übertragung von Inhalten übers Web</a:t>
            </a:r>
          </a:p>
          <a:p>
            <a:r>
              <a:rPr lang="de-CH" dirty="0" smtClean="0"/>
              <a:t>erlaubt analog dem Fernsehen lediglich einseitige Kommunikation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5" y="3345787"/>
            <a:ext cx="4048125" cy="2695575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717183"/>
              </p:ext>
            </p:extLst>
          </p:nvPr>
        </p:nvGraphicFramePr>
        <p:xfrm>
          <a:off x="746803" y="3785954"/>
          <a:ext cx="4648158" cy="1939875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4648158">
                  <a:extLst>
                    <a:ext uri="{9D8B030D-6E8A-4147-A177-3AD203B41FA5}">
                      <a16:colId xmlns:a16="http://schemas.microsoft.com/office/drawing/2014/main" val="653444885"/>
                    </a:ext>
                  </a:extLst>
                </a:gridCol>
              </a:tblGrid>
              <a:tr h="646625">
                <a:tc>
                  <a:txBody>
                    <a:bodyPr/>
                    <a:lstStyle/>
                    <a:p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3783163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5FCBEF"/>
                          </a:solidFill>
                        </a:rPr>
                        <a:t>Kommunikation</a:t>
                      </a:r>
                      <a:endParaRPr lang="de-CH" dirty="0">
                        <a:solidFill>
                          <a:srgbClr val="5FCBE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7111721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41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984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344332" y="3650725"/>
            <a:ext cx="1972606" cy="22482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38" y="4622259"/>
            <a:ext cx="1524000" cy="16154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Webinar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Seminar, das live über das Internet gehalten wird.</a:t>
            </a:r>
          </a:p>
          <a:p>
            <a:r>
              <a:rPr lang="de-CH" dirty="0" smtClean="0"/>
              <a:t>Die Teilnehmer kommunizieren direkt mit dem Dozenten und untereinander.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40" y="3776439"/>
            <a:ext cx="505968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70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2_Facette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3_Facette">
  <a:themeElements>
    <a:clrScheme name="Rot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5.xml><?xml version="1.0" encoding="utf-8"?>
<a:theme xmlns:a="http://schemas.openxmlformats.org/drawingml/2006/main" name="4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126</Words>
  <Application>Microsoft Office PowerPoint</Application>
  <PresentationFormat>Breitbild</PresentationFormat>
  <Paragraphs>31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20" baseType="lpstr">
      <vt:lpstr>Arial</vt:lpstr>
      <vt:lpstr>Calibri</vt:lpstr>
      <vt:lpstr>Gill Sans MT</vt:lpstr>
      <vt:lpstr>Trebuchet MS</vt:lpstr>
      <vt:lpstr>Wingdings 3</vt:lpstr>
      <vt:lpstr>1_Facette</vt:lpstr>
      <vt:lpstr>2_Facette</vt:lpstr>
      <vt:lpstr>Facette</vt:lpstr>
      <vt:lpstr>3_Facette</vt:lpstr>
      <vt:lpstr>4_Facette</vt:lpstr>
      <vt:lpstr>Lernen im Netz</vt:lpstr>
      <vt:lpstr>PowerPoint-Präsentation</vt:lpstr>
      <vt:lpstr>PowerPoint-Präsentation</vt:lpstr>
      <vt:lpstr>E-Learning/Computer-Based Training</vt:lpstr>
      <vt:lpstr>Social Media Learning</vt:lpstr>
      <vt:lpstr>Mobile Learning/Microlearning</vt:lpstr>
      <vt:lpstr>MOOCs (Massive Open Online Courses)</vt:lpstr>
      <vt:lpstr>Webcast</vt:lpstr>
      <vt:lpstr>Webinar</vt:lpstr>
      <vt:lpstr>Mobile Learning</vt:lpstr>
    </vt:vector>
  </TitlesOfParts>
  <Company>Wirtschaftschule Thun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2016-05-03T06:57:07Z</dcterms:created>
  <dcterms:modified xsi:type="dcterms:W3CDTF">2017-01-18T16:59:25Z</dcterms:modified>
</cp:coreProperties>
</file>