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6" r:id="rId9"/>
  </p:sldIdLst>
  <p:sldSz cx="12192000" cy="6858000"/>
  <p:notesSz cx="6858000" cy="9144000"/>
  <p:custShowLst>
    <p:custShow name="Kurzform" id="0">
      <p:sldLst>
        <p:sld r:id="rId5"/>
        <p:sld r:id="rId6"/>
        <p:sld r:id="rId8"/>
        <p:sld r:id="rId9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BC"/>
    <a:srgbClr val="E17800"/>
    <a:srgbClr val="FF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6" autoAdjust="0"/>
    <p:restoredTop sz="94630" autoAdjust="0"/>
  </p:normalViewPr>
  <p:slideViewPr>
    <p:cSldViewPr snapToGrid="0">
      <p:cViewPr varScale="1">
        <p:scale>
          <a:sx n="83" d="100"/>
          <a:sy n="83" d="100"/>
        </p:scale>
        <p:origin x="159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3"/>
    </p:cViewPr>
  </p:sorterViewPr>
  <p:notesViewPr>
    <p:cSldViewPr snapToGrid="0">
      <p:cViewPr>
        <p:scale>
          <a:sx n="67" d="100"/>
          <a:sy n="67" d="100"/>
        </p:scale>
        <p:origin x="3351" y="5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42912" y="229394"/>
            <a:ext cx="5915026" cy="4849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endParaRPr lang="de-CH" sz="220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820069" y="837803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/>
            </a:lvl1pPr>
          </a:lstStyle>
          <a:p>
            <a:pPr algn="ctr"/>
            <a:fld id="{1B6858FF-CC5E-4836-A5B4-2176B3146D60}" type="slidenum">
              <a:rPr lang="de-CH" smtClean="0"/>
              <a:pPr algn="ctr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9207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4317E-D3A7-4036-9D21-2F18C2F633E0}" type="datetimeFigureOut">
              <a:rPr lang="de-CH" smtClean="0"/>
              <a:t>25.01.2018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DFF1C-5134-46E5-91B5-8B4690C6E9B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4978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DFF1C-5134-46E5-91B5-8B4690C6E9B9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8595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 cstate="screen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4866640"/>
            <a:ext cx="12192000" cy="1991360"/>
          </a:xfrm>
          <a:solidFill>
            <a:schemeClr val="bg1">
              <a:alpha val="25000"/>
            </a:schemeClr>
          </a:solidFill>
        </p:spPr>
        <p:txBody>
          <a:bodyPr anchor="ctr"/>
          <a:lstStyle>
            <a:lvl1pPr algn="ctr">
              <a:defRPr sz="6000" b="1">
                <a:solidFill>
                  <a:srgbClr val="E1780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10640" y="650240"/>
            <a:ext cx="9144000" cy="768350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2908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8B74-411F-4FD0-A6A5-A301CFCA3731}" type="datetime1">
              <a:rPr lang="de-CH" smtClean="0"/>
              <a:t>25.01.2018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4351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11E9-6AB3-4835-8445-064197213A66}" type="datetime1">
              <a:rPr lang="de-CH" smtClean="0"/>
              <a:t>25.01.2018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3894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6EC1D-7C02-4E34-9321-ED986D6DD143}" type="datetime1">
              <a:rPr lang="de-CH" smtClean="0"/>
              <a:t>25.01.2018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906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0105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1220-D7AA-4183-8952-5E3C6A27F7D1}" type="datetime1">
              <a:rPr lang="de-CH" smtClean="0"/>
              <a:t>25.01.2018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‹Nr.›</a:t>
            </a:fld>
            <a:endParaRPr lang="de-CH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838200" y="4589307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2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3498321" y="4589307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3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58442" y="4589308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6"/>
          </p:nvPr>
        </p:nvSpPr>
        <p:spPr>
          <a:xfrm>
            <a:off x="8818562" y="4589309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5" name="Textplatzhalter 2"/>
          <p:cNvSpPr>
            <a:spLocks noGrp="1"/>
          </p:cNvSpPr>
          <p:nvPr>
            <p:ph type="body" idx="17"/>
          </p:nvPr>
        </p:nvSpPr>
        <p:spPr>
          <a:xfrm>
            <a:off x="3499591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8"/>
          </p:nvPr>
        </p:nvSpPr>
        <p:spPr>
          <a:xfrm>
            <a:off x="6159077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9"/>
          </p:nvPr>
        </p:nvSpPr>
        <p:spPr>
          <a:xfrm>
            <a:off x="8818562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8" name="Bildplatzhalter 10"/>
          <p:cNvSpPr>
            <a:spLocks noGrp="1"/>
          </p:cNvSpPr>
          <p:nvPr>
            <p:ph type="pic" sz="quarter" idx="20"/>
          </p:nvPr>
        </p:nvSpPr>
        <p:spPr>
          <a:xfrm>
            <a:off x="838200" y="1693063"/>
            <a:ext cx="5194724" cy="2160000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577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7E09-15AF-4BFB-BA20-2952AF3B2B06}" type="datetime1">
              <a:rPr lang="de-CH" smtClean="0"/>
              <a:t>25.01.2018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928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7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8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F2A99B8-449C-4DF2-A776-A41695B2B914}" type="datetime1">
              <a:rPr lang="de-CH" smtClean="0"/>
              <a:t>25.01.2018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22295C9-2384-43C1-B223-B8E2DC48D406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3110" y="365125"/>
            <a:ext cx="1940690" cy="135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213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</p:titleStyle>
    <p:bodyStyle>
      <a:lvl1pPr marL="355600" indent="-355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9"/>
        </a:buBlip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30238" indent="-274638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893763" indent="-2635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168400" indent="-274638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31925" indent="-2635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Die Platte ist zurück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err="1"/>
              <a:t>Hifi</a:t>
            </a:r>
            <a:r>
              <a:rPr lang="de-CH" dirty="0"/>
              <a:t>-Studio </a:t>
            </a:r>
            <a:r>
              <a:rPr lang="de-CH" dirty="0" err="1"/>
              <a:t>Vinylophil</a:t>
            </a:r>
            <a:r>
              <a:rPr lang="de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07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Geschichte der Schallplatte</a:t>
            </a:r>
          </a:p>
          <a:p>
            <a:r>
              <a:rPr lang="de-CH" dirty="0"/>
              <a:t>Bestandteile</a:t>
            </a:r>
          </a:p>
          <a:p>
            <a:r>
              <a:rPr lang="de-CH" dirty="0"/>
              <a:t>Raumakustik</a:t>
            </a:r>
          </a:p>
          <a:p>
            <a:r>
              <a:rPr lang="de-CH" dirty="0"/>
              <a:t>Antrieb</a:t>
            </a:r>
          </a:p>
          <a:p>
            <a:r>
              <a:rPr lang="de-CH" dirty="0"/>
              <a:t>Funktionen</a:t>
            </a:r>
          </a:p>
          <a:p>
            <a:r>
              <a:rPr lang="de-CH" dirty="0"/>
              <a:t>Zubehör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290448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Geschichte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1887: Emil Berliner erfindet Schallplatte</a:t>
            </a:r>
          </a:p>
          <a:p>
            <a:r>
              <a:rPr lang="de-CH" dirty="0"/>
              <a:t>Ab 1920: elektrisch angetrieben Plattenteller</a:t>
            </a:r>
          </a:p>
          <a:p>
            <a:r>
              <a:rPr lang="de-CH" dirty="0"/>
              <a:t>Mitte 1950er: Vinyl löst Schellackplatte ab</a:t>
            </a:r>
          </a:p>
          <a:p>
            <a:r>
              <a:rPr lang="de-CH" dirty="0"/>
              <a:t>1980er: CD löst Schallplatte ab</a:t>
            </a:r>
          </a:p>
          <a:p>
            <a:r>
              <a:rPr lang="de-CH" dirty="0"/>
              <a:t>Ab 1998: erste tragbare MP3-Player</a:t>
            </a:r>
          </a:p>
          <a:p>
            <a:r>
              <a:rPr lang="de-CH" dirty="0"/>
              <a:t>Renaissance der Plattenspieler</a:t>
            </a:r>
          </a:p>
          <a:p>
            <a:pPr lvl="1"/>
            <a:r>
              <a:rPr lang="de-CH" dirty="0"/>
              <a:t>MP3 als Wegwerf-Produkt</a:t>
            </a:r>
          </a:p>
          <a:p>
            <a:pPr lvl="1"/>
            <a:r>
              <a:rPr lang="de-CH" dirty="0"/>
              <a:t>Zurück zum Feeling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4217" y="2425700"/>
            <a:ext cx="2169583" cy="260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16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Bestandteile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pPr/>
              <a:t>4</a:t>
            </a:fld>
            <a:endParaRPr lang="de-CH"/>
          </a:p>
        </p:txBody>
      </p:sp>
      <p:pic>
        <p:nvPicPr>
          <p:cNvPr id="1036" name="Bild-Plattenteller" descr="http://www.roe-hifi.de/images/product_images/original_images/Art534414_0_Pro-Ject_Glasplatten_Teller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1032" name="Bild-Nadel" descr="Tonabnehmer Ortofon 2 M Bronze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1038" name="Bild-Tonarm" descr="REGA RB303 Tonarm"/>
          <p:cNvPicPr>
            <a:picLocks noGrp="1" noChangeAspect="1" noChangeArrowheads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" b="76"/>
          <a:stretch>
            <a:fillRect/>
          </a:stretch>
        </p:blipFill>
        <p:spPr/>
      </p:pic>
      <p:pic>
        <p:nvPicPr>
          <p:cNvPr id="1046" name="Bild-Chassis" descr="Bildergebnis für turntables chassis pro-ject"/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sp>
        <p:nvSpPr>
          <p:cNvPr id="7" name="Text-Plattenteller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Plattenteller</a:t>
            </a:r>
          </a:p>
        </p:txBody>
      </p:sp>
      <p:sp>
        <p:nvSpPr>
          <p:cNvPr id="12" name="Text-Nadel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CH" dirty="0"/>
              <a:t>Nadel (Stylus)</a:t>
            </a:r>
          </a:p>
        </p:txBody>
      </p:sp>
      <p:sp>
        <p:nvSpPr>
          <p:cNvPr id="13" name="Text-Tonarm"/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CH"/>
              <a:t>Tonarm</a:t>
            </a:r>
            <a:endParaRPr lang="de-CH" dirty="0"/>
          </a:p>
        </p:txBody>
      </p:sp>
      <p:sp>
        <p:nvSpPr>
          <p:cNvPr id="14" name="Text-Chassis"/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de-CH"/>
              <a:t>Chassis</a:t>
            </a:r>
            <a:endParaRPr lang="de-CH" dirty="0"/>
          </a:p>
        </p:txBody>
      </p:sp>
      <p:pic>
        <p:nvPicPr>
          <p:cNvPr id="44" name="Bildplatzhalter 43">
            <a:extLst>
              <a:ext uri="{FF2B5EF4-FFF2-40B4-BE49-F238E27FC236}">
                <a16:creationId xmlns:a16="http://schemas.microsoft.com/office/drawing/2014/main" id="{50C3C312-0FD5-4F2B-B7A2-66E9D39838AD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 r="51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011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  <p:bldLst>
      <p:bldP spid="7" grpId="0" build="p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Raumakustik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5</a:t>
            </a:fld>
            <a:endParaRPr lang="de-CH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C2333E55-FD71-47FD-8748-4568FB607877}"/>
              </a:ext>
            </a:extLst>
          </p:cNvPr>
          <p:cNvGrpSpPr/>
          <p:nvPr/>
        </p:nvGrpSpPr>
        <p:grpSpPr>
          <a:xfrm>
            <a:off x="5175063" y="3199974"/>
            <a:ext cx="854526" cy="549030"/>
            <a:chOff x="971123" y="2778143"/>
            <a:chExt cx="3876675" cy="2490750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B4E289D6-5512-4883-83F0-74DD2EC9EAFE}"/>
                </a:ext>
              </a:extLst>
            </p:cNvPr>
            <p:cNvSpPr/>
            <p:nvPr/>
          </p:nvSpPr>
          <p:spPr>
            <a:xfrm>
              <a:off x="971123" y="2778143"/>
              <a:ext cx="3876675" cy="249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EC6DE72D-FB20-48C2-84D7-564A2550F605}"/>
                </a:ext>
              </a:extLst>
            </p:cNvPr>
            <p:cNvGrpSpPr/>
            <p:nvPr/>
          </p:nvGrpSpPr>
          <p:grpSpPr>
            <a:xfrm>
              <a:off x="1654130" y="3029546"/>
              <a:ext cx="2051558" cy="2051558"/>
              <a:chOff x="1645032" y="3189903"/>
              <a:chExt cx="2051558" cy="2051558"/>
            </a:xfrm>
          </p:grpSpPr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BAAFA3D1-EABC-4FC1-91E0-3951591DBED8}"/>
                  </a:ext>
                </a:extLst>
              </p:cNvPr>
              <p:cNvSpPr/>
              <p:nvPr/>
            </p:nvSpPr>
            <p:spPr>
              <a:xfrm>
                <a:off x="1645032" y="3189903"/>
                <a:ext cx="2051558" cy="2051558"/>
              </a:xfrm>
              <a:prstGeom prst="ellipse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C3A9E178-DBDC-4D79-A387-6026F7EA24D7}"/>
                  </a:ext>
                </a:extLst>
              </p:cNvPr>
              <p:cNvSpPr/>
              <p:nvPr/>
            </p:nvSpPr>
            <p:spPr>
              <a:xfrm>
                <a:off x="2634811" y="4179682"/>
                <a:ext cx="72000" cy="72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2B7E8261-684D-43D6-BCFC-5D3D6298F453}"/>
                </a:ext>
              </a:extLst>
            </p:cNvPr>
            <p:cNvGrpSpPr/>
            <p:nvPr/>
          </p:nvGrpSpPr>
          <p:grpSpPr>
            <a:xfrm>
              <a:off x="3871631" y="3075590"/>
              <a:ext cx="444651" cy="1818887"/>
              <a:chOff x="3951577" y="3147455"/>
              <a:chExt cx="444651" cy="1818887"/>
            </a:xfrm>
          </p:grpSpPr>
          <p:sp>
            <p:nvSpPr>
              <p:cNvPr id="17" name="Rechteck: abgerundete Ecken 16">
                <a:extLst>
                  <a:ext uri="{FF2B5EF4-FFF2-40B4-BE49-F238E27FC236}">
                    <a16:creationId xmlns:a16="http://schemas.microsoft.com/office/drawing/2014/main" id="{AD4E5525-263F-4C01-8E41-685FCCB126BA}"/>
                  </a:ext>
                </a:extLst>
              </p:cNvPr>
              <p:cNvSpPr/>
              <p:nvPr/>
            </p:nvSpPr>
            <p:spPr>
              <a:xfrm>
                <a:off x="3951577" y="3147455"/>
                <a:ext cx="385972" cy="28921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CH"/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7297BCF4-CA6C-453A-A25C-5E0686224BFA}"/>
                  </a:ext>
                </a:extLst>
              </p:cNvPr>
              <p:cNvSpPr/>
              <p:nvPr/>
            </p:nvSpPr>
            <p:spPr>
              <a:xfrm>
                <a:off x="4085173" y="3274342"/>
                <a:ext cx="108000" cy="1692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4D365EEE-8237-4B61-ACD6-EA89E824FE7C}"/>
                  </a:ext>
                </a:extLst>
              </p:cNvPr>
              <p:cNvSpPr/>
              <p:nvPr/>
            </p:nvSpPr>
            <p:spPr>
              <a:xfrm>
                <a:off x="4108228" y="4718814"/>
                <a:ext cx="288000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085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Antrieb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Riemen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Teile</a:t>
            </a:r>
          </a:p>
          <a:p>
            <a:pPr lvl="1"/>
            <a:r>
              <a:rPr lang="de-CH" dirty="0"/>
              <a:t>Grosse Walze am Plattenteller</a:t>
            </a:r>
          </a:p>
          <a:p>
            <a:pPr lvl="1"/>
            <a:r>
              <a:rPr lang="de-CH" dirty="0"/>
              <a:t>Spindel beim Motor</a:t>
            </a:r>
          </a:p>
          <a:p>
            <a:pPr lvl="1"/>
            <a:r>
              <a:rPr lang="de-CH" dirty="0"/>
              <a:t>Flacher Riemen aus Gummi</a:t>
            </a:r>
          </a:p>
          <a:p>
            <a:r>
              <a:rPr lang="de-CH" dirty="0"/>
              <a:t>Hohe Tonqualität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Direkt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Motor-Achse</a:t>
            </a:r>
            <a:br>
              <a:rPr lang="de-CH" dirty="0"/>
            </a:br>
            <a:r>
              <a:rPr lang="de-CH" dirty="0"/>
              <a:t>= Plattenteller-Achse</a:t>
            </a:r>
          </a:p>
          <a:p>
            <a:r>
              <a:rPr lang="de-CH" dirty="0"/>
              <a:t>Kürzere Hochlaufzeit</a:t>
            </a:r>
          </a:p>
          <a:p>
            <a:r>
              <a:rPr lang="de-CH" dirty="0"/>
              <a:t>Störärmsten</a:t>
            </a:r>
          </a:p>
          <a:p>
            <a:r>
              <a:rPr lang="de-CH" dirty="0" err="1"/>
              <a:t>Scratchen</a:t>
            </a:r>
            <a:r>
              <a:rPr lang="de-CH" dirty="0"/>
              <a:t> (DJs)</a:t>
            </a:r>
          </a:p>
        </p:txBody>
      </p:sp>
      <p:pic>
        <p:nvPicPr>
          <p:cNvPr id="10" name="riemendem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92464" y="5088309"/>
            <a:ext cx="2286000" cy="1285875"/>
          </a:xfrm>
          <a:prstGeom prst="rect">
            <a:avLst/>
          </a:prstGeo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234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Funktionen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7</a:t>
            </a:fld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6B09B7-AD0C-4BD2-A25E-A2D6B0AB6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9073"/>
            <a:ext cx="10515600" cy="4351338"/>
          </a:xfrm>
        </p:spPr>
        <p:txBody>
          <a:bodyPr>
            <a:normAutofit lnSpcReduction="10000"/>
          </a:bodyPr>
          <a:lstStyle/>
          <a:p>
            <a:pPr lvl="0"/>
            <a:r>
              <a:rPr lang="de-CH" dirty="0"/>
              <a:t>Geschwindigkeiten (</a:t>
            </a:r>
            <a:r>
              <a:rPr lang="de-CH" dirty="0" err="1"/>
              <a:t>rpm</a:t>
            </a:r>
            <a:r>
              <a:rPr lang="de-CH" dirty="0"/>
              <a:t>)</a:t>
            </a:r>
          </a:p>
          <a:p>
            <a:pPr lvl="1"/>
            <a:r>
              <a:rPr lang="de-CH"/>
              <a:t>33⅓</a:t>
            </a:r>
            <a:r>
              <a:rPr lang="de-CH" dirty="0"/>
              <a:t>	gängige Langspielplatten (Vinyl)</a:t>
            </a:r>
          </a:p>
          <a:p>
            <a:pPr lvl="1"/>
            <a:r>
              <a:rPr lang="de-CH" dirty="0"/>
              <a:t>45	Singles</a:t>
            </a:r>
          </a:p>
          <a:p>
            <a:pPr lvl="1"/>
            <a:r>
              <a:rPr lang="de-CH" dirty="0"/>
              <a:t>78	alte Schellack-Platten</a:t>
            </a:r>
          </a:p>
          <a:p>
            <a:pPr lvl="0"/>
            <a:r>
              <a:rPr lang="de-CH" dirty="0"/>
              <a:t>Tonarm auflegen</a:t>
            </a:r>
          </a:p>
          <a:p>
            <a:pPr lvl="1"/>
            <a:r>
              <a:rPr lang="de-CH" dirty="0"/>
              <a:t>Manuell</a:t>
            </a:r>
          </a:p>
          <a:p>
            <a:pPr lvl="1"/>
            <a:r>
              <a:rPr lang="de-CH" dirty="0"/>
              <a:t>Halbautomatisch</a:t>
            </a:r>
          </a:p>
          <a:p>
            <a:pPr lvl="1"/>
            <a:r>
              <a:rPr lang="de-CH" dirty="0"/>
              <a:t>Automatisch</a:t>
            </a:r>
          </a:p>
          <a:p>
            <a:pPr lvl="0"/>
            <a:r>
              <a:rPr lang="de-CH" dirty="0"/>
              <a:t>USB</a:t>
            </a:r>
          </a:p>
          <a:p>
            <a:pPr lvl="0"/>
            <a:r>
              <a:rPr lang="de-CH" dirty="0"/>
              <a:t>Integrierter Vorverstärker</a:t>
            </a:r>
          </a:p>
        </p:txBody>
      </p:sp>
    </p:spTree>
    <p:extLst>
      <p:ext uri="{BB962C8B-B14F-4D97-AF65-F5344CB8AC3E}">
        <p14:creationId xmlns:p14="http://schemas.microsoft.com/office/powerpoint/2010/main" val="339943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Zubehör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Vorverstärker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pPr/>
              <a:t>8</a:t>
            </a:fld>
            <a:endParaRPr lang="de-CH"/>
          </a:p>
        </p:txBody>
      </p:sp>
      <p:pic>
        <p:nvPicPr>
          <p:cNvPr id="34" name="Bildplatzhalter 3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33" name="Bildplatzhalter 32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8" b="28"/>
          <a:stretch>
            <a:fillRect/>
          </a:stretch>
        </p:blipFill>
        <p:spPr/>
      </p:pic>
      <p:pic>
        <p:nvPicPr>
          <p:cNvPr id="24" name="Bildplatzhalter 23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/>
        </p:blipFill>
        <p:spPr/>
      </p:pic>
      <p:pic>
        <p:nvPicPr>
          <p:cNvPr id="29" name="Bildplatzhalter 28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sp>
        <p:nvSpPr>
          <p:cNvPr id="10" name="Textplatzhalter 9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CH"/>
              <a:t>Singlepuck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CH"/>
              <a:t>Tellerauflage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de-CH"/>
              <a:t>Plattenbürste</a:t>
            </a:r>
            <a:endParaRPr lang="de-CH" dirty="0"/>
          </a:p>
        </p:txBody>
      </p:sp>
      <p:pic>
        <p:nvPicPr>
          <p:cNvPr id="35" name="Picture 28" descr="http://www.audio-creativ.de/wordpress/wp-content/uploads/Rega_P9_01.jpg"/>
          <p:cNvPicPr>
            <a:picLocks noGrp="1" noChangeAspect="1" noChangeArrowheads="1"/>
          </p:cNvPicPr>
          <p:nvPr>
            <p:ph type="pic" sz="quarter" idx="20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86" r="12286"/>
          <a:stretch>
            <a:fillRect/>
          </a:stretch>
        </p:blipFill>
        <p:spPr/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36009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93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l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33C0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ockwell - Tw Cen Mt">
      <a:majorFont>
        <a:latin typeface="Rockwell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Breitbild</PresentationFormat>
  <Paragraphs>60</Paragraphs>
  <Slides>8</Slides>
  <Notes>1</Notes>
  <HiddenSlides>0</HiddenSlides>
  <MMClips>1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Arial</vt:lpstr>
      <vt:lpstr>Calibri</vt:lpstr>
      <vt:lpstr>Rockwell</vt:lpstr>
      <vt:lpstr>Tw Cen MT</vt:lpstr>
      <vt:lpstr>Verdana</vt:lpstr>
      <vt:lpstr>Office</vt:lpstr>
      <vt:lpstr>Die Platte ist zurück</vt:lpstr>
      <vt:lpstr>Inhalt</vt:lpstr>
      <vt:lpstr>Geschichte</vt:lpstr>
      <vt:lpstr>Bestandteile</vt:lpstr>
      <vt:lpstr>Raumakustik</vt:lpstr>
      <vt:lpstr>Antrieb</vt:lpstr>
      <vt:lpstr>Funktionen</vt:lpstr>
      <vt:lpstr>Zubehör</vt:lpstr>
      <vt:lpstr>Kurzform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Vinyl is back</dc:title>
  <dc:creator>KV Schweiz</dc:creator>
  <dcterms:created xsi:type="dcterms:W3CDTF">2017-01-26T07:47:07Z</dcterms:created>
  <dcterms:modified xsi:type="dcterms:W3CDTF">2018-01-25T10:20:36Z</dcterms:modified>
</cp:coreProperties>
</file>