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81" r:id="rId3"/>
    <p:sldId id="257" r:id="rId4"/>
    <p:sldId id="258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87" r:id="rId13"/>
    <p:sldId id="285" r:id="rId14"/>
    <p:sldId id="283" r:id="rId15"/>
    <p:sldId id="284" r:id="rId16"/>
    <p:sldId id="264" r:id="rId17"/>
    <p:sldId id="272" r:id="rId18"/>
    <p:sldId id="273" r:id="rId19"/>
    <p:sldId id="282" r:id="rId20"/>
    <p:sldId id="288" r:id="rId2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94" autoAdjust="0"/>
    <p:restoredTop sz="96357" autoAdjust="0"/>
  </p:normalViewPr>
  <p:slideViewPr>
    <p:cSldViewPr snapToGrid="0">
      <p:cViewPr varScale="1">
        <p:scale>
          <a:sx n="110" d="100"/>
          <a:sy n="110" d="100"/>
        </p:scale>
        <p:origin x="750" y="108"/>
      </p:cViewPr>
      <p:guideLst/>
    </p:cSldViewPr>
  </p:slideViewPr>
  <p:outlineViewPr>
    <p:cViewPr>
      <p:scale>
        <a:sx n="33" d="100"/>
        <a:sy n="33" d="100"/>
      </p:scale>
      <p:origin x="0" y="-185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de-CH" dirty="0"/>
              <a:t>Unihockey Schweiz, Entwicklung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Lizenzierte Spielerinnen und Spieler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Tabelle1!$A$2:$A$31</c:f>
              <c:numCache>
                <c:formatCode>General</c:formatCode>
                <c:ptCount val="30"/>
                <c:pt idx="0">
                  <c:v>1985</c:v>
                </c:pt>
                <c:pt idx="8">
                  <c:v>1993</c:v>
                </c:pt>
                <c:pt idx="14">
                  <c:v>1999</c:v>
                </c:pt>
                <c:pt idx="29">
                  <c:v>2014</c:v>
                </c:pt>
              </c:numCache>
            </c:numRef>
          </c:cat>
          <c:val>
            <c:numRef>
              <c:f>Tabelle1!$B$2:$B$31</c:f>
              <c:numCache>
                <c:formatCode>General</c:formatCode>
                <c:ptCount val="30"/>
                <c:pt idx="0">
                  <c:v>1100</c:v>
                </c:pt>
                <c:pt idx="8">
                  <c:v>10000</c:v>
                </c:pt>
                <c:pt idx="14">
                  <c:v>20000</c:v>
                </c:pt>
                <c:pt idx="29">
                  <c:v>30000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28-4E24-AD91-6C1860563E9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"/>
        <c:axId val="383605632"/>
        <c:axId val="383607272"/>
      </c:barChart>
      <c:catAx>
        <c:axId val="3836056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dirty="0"/>
                  <a:t>Jahr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83607272"/>
        <c:crosses val="autoZero"/>
        <c:auto val="1"/>
        <c:lblAlgn val="ctr"/>
        <c:lblOffset val="100"/>
        <c:noMultiLvlLbl val="0"/>
      </c:catAx>
      <c:valAx>
        <c:axId val="383607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FF0000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dirty="0"/>
                  <a:t>Anzahl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\ 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83605632"/>
        <c:crosses val="autoZero"/>
        <c:crossBetween val="between"/>
        <c:majorUnit val="1000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="1">
          <a:solidFill>
            <a:schemeClr val="tx1"/>
          </a:solidFill>
        </a:defRPr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CECBFA-8907-4274-9081-5A3724CA6BA1}" type="doc">
      <dgm:prSet loTypeId="urn:microsoft.com/office/officeart/2005/8/layout/hList7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4747E8C2-2AEE-44F0-AE61-D1557975158B}">
      <dgm:prSet/>
      <dgm:spPr/>
      <dgm:t>
        <a:bodyPr/>
        <a:lstStyle/>
        <a:p>
          <a:r>
            <a:rPr lang="de-CH"/>
            <a:t>Behinderung</a:t>
          </a:r>
        </a:p>
      </dgm:t>
    </dgm:pt>
    <dgm:pt modelId="{4CE70AEC-374E-4AF1-B9D9-B8CC27116FC0}" type="parTrans" cxnId="{2218E020-03F4-49E9-A6F1-48854E4AF629}">
      <dgm:prSet/>
      <dgm:spPr/>
      <dgm:t>
        <a:bodyPr/>
        <a:lstStyle/>
        <a:p>
          <a:endParaRPr lang="de-CH"/>
        </a:p>
      </dgm:t>
    </dgm:pt>
    <dgm:pt modelId="{6A6E98FD-5154-4231-B3D8-A99DAF80EB45}" type="sibTrans" cxnId="{2218E020-03F4-49E9-A6F1-48854E4AF629}">
      <dgm:prSet/>
      <dgm:spPr/>
      <dgm:t>
        <a:bodyPr/>
        <a:lstStyle/>
        <a:p>
          <a:endParaRPr lang="de-CH"/>
        </a:p>
      </dgm:t>
    </dgm:pt>
    <dgm:pt modelId="{7FD3DE2B-55D0-4252-A9E9-CC9A41A6F57D}">
      <dgm:prSet/>
      <dgm:spPr/>
      <dgm:t>
        <a:bodyPr/>
        <a:lstStyle/>
        <a:p>
          <a:r>
            <a:rPr lang="de-CH"/>
            <a:t>Zeitverzögerung</a:t>
          </a:r>
        </a:p>
      </dgm:t>
    </dgm:pt>
    <dgm:pt modelId="{7B089EE8-B8FD-40B8-927A-CB32F24A715E}" type="parTrans" cxnId="{520E1ADB-875A-4844-8A48-933C960C1F2D}">
      <dgm:prSet/>
      <dgm:spPr/>
      <dgm:t>
        <a:bodyPr/>
        <a:lstStyle/>
        <a:p>
          <a:endParaRPr lang="de-CH"/>
        </a:p>
      </dgm:t>
    </dgm:pt>
    <dgm:pt modelId="{A17D407C-8B97-43B6-B882-87C72711D25B}" type="sibTrans" cxnId="{520E1ADB-875A-4844-8A48-933C960C1F2D}">
      <dgm:prSet/>
      <dgm:spPr/>
      <dgm:t>
        <a:bodyPr/>
        <a:lstStyle/>
        <a:p>
          <a:endParaRPr lang="de-CH"/>
        </a:p>
      </dgm:t>
    </dgm:pt>
    <dgm:pt modelId="{25556C91-5825-41C6-BAC2-793C1B7C050F}">
      <dgm:prSet/>
      <dgm:spPr/>
      <dgm:t>
        <a:bodyPr/>
        <a:lstStyle/>
        <a:p>
          <a:r>
            <a:rPr lang="de-CH"/>
            <a:t>rückwärts in Gegner</a:t>
          </a:r>
        </a:p>
      </dgm:t>
    </dgm:pt>
    <dgm:pt modelId="{91367671-367B-4F53-92AA-F5BF69137DAF}" type="parTrans" cxnId="{24E579A7-C504-4E26-96A3-A25E69B0EFC2}">
      <dgm:prSet/>
      <dgm:spPr/>
      <dgm:t>
        <a:bodyPr/>
        <a:lstStyle/>
        <a:p>
          <a:endParaRPr lang="de-CH"/>
        </a:p>
      </dgm:t>
    </dgm:pt>
    <dgm:pt modelId="{912E7BA6-1A2F-4CDA-84E5-7EA9F13AF6B3}" type="sibTrans" cxnId="{24E579A7-C504-4E26-96A3-A25E69B0EFC2}">
      <dgm:prSet/>
      <dgm:spPr/>
      <dgm:t>
        <a:bodyPr/>
        <a:lstStyle/>
        <a:p>
          <a:endParaRPr lang="de-CH"/>
        </a:p>
      </dgm:t>
    </dgm:pt>
    <dgm:pt modelId="{30469B44-8E73-4F3D-99E7-FBAFBBD936E9}">
      <dgm:prSet/>
      <dgm:spPr/>
      <dgm:t>
        <a:bodyPr/>
        <a:lstStyle/>
        <a:p>
          <a:r>
            <a:rPr lang="de-CH"/>
            <a:t>hoher Stock</a:t>
          </a:r>
        </a:p>
      </dgm:t>
    </dgm:pt>
    <dgm:pt modelId="{770E7166-CE5D-471C-BBCB-91B8908D3596}" type="parTrans" cxnId="{EBA45031-D329-4EF2-9468-3B450CE408EE}">
      <dgm:prSet/>
      <dgm:spPr/>
      <dgm:t>
        <a:bodyPr/>
        <a:lstStyle/>
        <a:p>
          <a:endParaRPr lang="de-CH"/>
        </a:p>
      </dgm:t>
    </dgm:pt>
    <dgm:pt modelId="{C98FF79F-9CF4-4E28-A985-4A99FA89621E}" type="sibTrans" cxnId="{EBA45031-D329-4EF2-9468-3B450CE408EE}">
      <dgm:prSet/>
      <dgm:spPr/>
      <dgm:t>
        <a:bodyPr/>
        <a:lstStyle/>
        <a:p>
          <a:endParaRPr lang="de-CH"/>
        </a:p>
      </dgm:t>
    </dgm:pt>
    <dgm:pt modelId="{BE3A2A44-DA24-43B2-A6F5-41CFE6D9EDB9}" type="pres">
      <dgm:prSet presAssocID="{D6CECBFA-8907-4274-9081-5A3724CA6BA1}" presName="Name0" presStyleCnt="0">
        <dgm:presLayoutVars>
          <dgm:dir/>
          <dgm:resizeHandles val="exact"/>
        </dgm:presLayoutVars>
      </dgm:prSet>
      <dgm:spPr/>
    </dgm:pt>
    <dgm:pt modelId="{D95421A6-DAED-42A2-867C-380B83E69C0C}" type="pres">
      <dgm:prSet presAssocID="{D6CECBFA-8907-4274-9081-5A3724CA6BA1}" presName="fgShape" presStyleLbl="fgShp" presStyleIdx="0" presStyleCnt="1"/>
      <dgm:spPr>
        <a:prstGeom prst="leftRightArrow">
          <a:avLst/>
        </a:prstGeom>
      </dgm:spPr>
    </dgm:pt>
    <dgm:pt modelId="{EFD93150-A932-4CF0-A721-55C575CB03D3}" type="pres">
      <dgm:prSet presAssocID="{D6CECBFA-8907-4274-9081-5A3724CA6BA1}" presName="linComp" presStyleCnt="0"/>
      <dgm:spPr/>
    </dgm:pt>
    <dgm:pt modelId="{AAF915D5-2F75-4F2F-8B2D-BA58F4CD471B}" type="pres">
      <dgm:prSet presAssocID="{4747E8C2-2AEE-44F0-AE61-D1557975158B}" presName="compNode" presStyleCnt="0"/>
      <dgm:spPr/>
    </dgm:pt>
    <dgm:pt modelId="{4F448AB3-B158-464C-8291-FF62B0B95835}" type="pres">
      <dgm:prSet presAssocID="{4747E8C2-2AEE-44F0-AE61-D1557975158B}" presName="bkgdShape" presStyleLbl="node1" presStyleIdx="0" presStyleCnt="4"/>
      <dgm:spPr/>
    </dgm:pt>
    <dgm:pt modelId="{1E71339F-07C2-4E65-905F-864260A402F6}" type="pres">
      <dgm:prSet presAssocID="{4747E8C2-2AEE-44F0-AE61-D1557975158B}" presName="nodeTx" presStyleLbl="node1" presStyleIdx="0" presStyleCnt="4">
        <dgm:presLayoutVars>
          <dgm:bulletEnabled val="1"/>
        </dgm:presLayoutVars>
      </dgm:prSet>
      <dgm:spPr/>
    </dgm:pt>
    <dgm:pt modelId="{82E94233-2704-4F4E-AB56-02FF90CA13A8}" type="pres">
      <dgm:prSet presAssocID="{4747E8C2-2AEE-44F0-AE61-D1557975158B}" presName="invisiNode" presStyleLbl="node1" presStyleIdx="0" presStyleCnt="4"/>
      <dgm:spPr/>
    </dgm:pt>
    <dgm:pt modelId="{3F13E442-7257-40C9-9AD9-0343CD1210E8}" type="pres">
      <dgm:prSet presAssocID="{4747E8C2-2AEE-44F0-AE61-D1557975158B}" presName="imagNode" presStyleLbl="fgImgPlace1" presStyleIdx="0" presStyleCnt="4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9839" r="19839"/>
          </a:stretch>
        </a:blipFill>
      </dgm:spPr>
    </dgm:pt>
    <dgm:pt modelId="{CAEF17CD-EFD9-4B44-9B42-30F125C562B5}" type="pres">
      <dgm:prSet presAssocID="{6A6E98FD-5154-4231-B3D8-A99DAF80EB45}" presName="sibTrans" presStyleLbl="sibTrans2D1" presStyleIdx="0" presStyleCnt="0"/>
      <dgm:spPr/>
    </dgm:pt>
    <dgm:pt modelId="{B3647130-327B-4123-BEA1-4D4A698F1698}" type="pres">
      <dgm:prSet presAssocID="{7FD3DE2B-55D0-4252-A9E9-CC9A41A6F57D}" presName="compNode" presStyleCnt="0"/>
      <dgm:spPr/>
    </dgm:pt>
    <dgm:pt modelId="{A01E2D06-7FAD-481A-80D0-1995DF0B62BA}" type="pres">
      <dgm:prSet presAssocID="{7FD3DE2B-55D0-4252-A9E9-CC9A41A6F57D}" presName="bkgdShape" presStyleLbl="node1" presStyleIdx="1" presStyleCnt="4"/>
      <dgm:spPr/>
    </dgm:pt>
    <dgm:pt modelId="{08F63FF5-36C2-4250-A747-FF51271E2DB1}" type="pres">
      <dgm:prSet presAssocID="{7FD3DE2B-55D0-4252-A9E9-CC9A41A6F57D}" presName="nodeTx" presStyleLbl="node1" presStyleIdx="1" presStyleCnt="4">
        <dgm:presLayoutVars>
          <dgm:bulletEnabled val="1"/>
        </dgm:presLayoutVars>
      </dgm:prSet>
      <dgm:spPr/>
    </dgm:pt>
    <dgm:pt modelId="{BCDA1B8D-E8B8-4907-A869-44028D096754}" type="pres">
      <dgm:prSet presAssocID="{7FD3DE2B-55D0-4252-A9E9-CC9A41A6F57D}" presName="invisiNode" presStyleLbl="node1" presStyleIdx="1" presStyleCnt="4"/>
      <dgm:spPr/>
    </dgm:pt>
    <dgm:pt modelId="{6C5B32C7-0677-41FD-8D34-76598975229C}" type="pres">
      <dgm:prSet presAssocID="{7FD3DE2B-55D0-4252-A9E9-CC9A41A6F57D}" presName="imagNode" presStyleLbl="fgImgPlace1" presStyleIdx="1" presStyleCnt="4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7127" r="27127"/>
          </a:stretch>
        </a:blipFill>
      </dgm:spPr>
    </dgm:pt>
    <dgm:pt modelId="{060A4BFF-20F6-4B60-A4DD-88DE0AAFB610}" type="pres">
      <dgm:prSet presAssocID="{A17D407C-8B97-43B6-B882-87C72711D25B}" presName="sibTrans" presStyleLbl="sibTrans2D1" presStyleIdx="0" presStyleCnt="0"/>
      <dgm:spPr/>
    </dgm:pt>
    <dgm:pt modelId="{CFE45F1F-B7C3-484D-97D2-A09337E94413}" type="pres">
      <dgm:prSet presAssocID="{25556C91-5825-41C6-BAC2-793C1B7C050F}" presName="compNode" presStyleCnt="0"/>
      <dgm:spPr/>
    </dgm:pt>
    <dgm:pt modelId="{CAF70745-3F57-4A0E-BAD0-F32924D26DCA}" type="pres">
      <dgm:prSet presAssocID="{25556C91-5825-41C6-BAC2-793C1B7C050F}" presName="bkgdShape" presStyleLbl="node1" presStyleIdx="2" presStyleCnt="4"/>
      <dgm:spPr/>
    </dgm:pt>
    <dgm:pt modelId="{CB03895A-DF9F-41A6-819B-8C2F50D1BB8D}" type="pres">
      <dgm:prSet presAssocID="{25556C91-5825-41C6-BAC2-793C1B7C050F}" presName="nodeTx" presStyleLbl="node1" presStyleIdx="2" presStyleCnt="4">
        <dgm:presLayoutVars>
          <dgm:bulletEnabled val="1"/>
        </dgm:presLayoutVars>
      </dgm:prSet>
      <dgm:spPr/>
    </dgm:pt>
    <dgm:pt modelId="{6FA675D7-3BE8-4134-BA26-E2CAF0B6F687}" type="pres">
      <dgm:prSet presAssocID="{25556C91-5825-41C6-BAC2-793C1B7C050F}" presName="invisiNode" presStyleLbl="node1" presStyleIdx="2" presStyleCnt="4"/>
      <dgm:spPr/>
    </dgm:pt>
    <dgm:pt modelId="{7A7CF443-4E7E-4201-B213-6879F6149D37}" type="pres">
      <dgm:prSet presAssocID="{25556C91-5825-41C6-BAC2-793C1B7C050F}" presName="imagNode" presStyleLbl="fgImgPlace1" presStyleIdx="2" presStyleCnt="4"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7324" r="27324"/>
          </a:stretch>
        </a:blipFill>
      </dgm:spPr>
    </dgm:pt>
    <dgm:pt modelId="{8DCD3876-7305-4DB4-AEDE-171C55060891}" type="pres">
      <dgm:prSet presAssocID="{912E7BA6-1A2F-4CDA-84E5-7EA9F13AF6B3}" presName="sibTrans" presStyleLbl="sibTrans2D1" presStyleIdx="0" presStyleCnt="0"/>
      <dgm:spPr/>
    </dgm:pt>
    <dgm:pt modelId="{0A01D1C1-A708-4023-AFDA-B61BD6752A8A}" type="pres">
      <dgm:prSet presAssocID="{30469B44-8E73-4F3D-99E7-FBAFBBD936E9}" presName="compNode" presStyleCnt="0"/>
      <dgm:spPr/>
    </dgm:pt>
    <dgm:pt modelId="{204FA072-346A-4624-8B79-32A78144A03C}" type="pres">
      <dgm:prSet presAssocID="{30469B44-8E73-4F3D-99E7-FBAFBBD936E9}" presName="bkgdShape" presStyleLbl="node1" presStyleIdx="3" presStyleCnt="4"/>
      <dgm:spPr/>
    </dgm:pt>
    <dgm:pt modelId="{183EC166-F070-4300-8DCB-3ED8091FC416}" type="pres">
      <dgm:prSet presAssocID="{30469B44-8E73-4F3D-99E7-FBAFBBD936E9}" presName="nodeTx" presStyleLbl="node1" presStyleIdx="3" presStyleCnt="4">
        <dgm:presLayoutVars>
          <dgm:bulletEnabled val="1"/>
        </dgm:presLayoutVars>
      </dgm:prSet>
      <dgm:spPr/>
    </dgm:pt>
    <dgm:pt modelId="{60595AAE-FE62-4262-9F23-17A1E77CFB32}" type="pres">
      <dgm:prSet presAssocID="{30469B44-8E73-4F3D-99E7-FBAFBBD936E9}" presName="invisiNode" presStyleLbl="node1" presStyleIdx="3" presStyleCnt="4"/>
      <dgm:spPr/>
    </dgm:pt>
    <dgm:pt modelId="{9A7D567D-9DF7-4304-8AED-3DB7AB2A6625}" type="pres">
      <dgm:prSet presAssocID="{30469B44-8E73-4F3D-99E7-FBAFBBD936E9}" presName="imagNode" presStyleLbl="fgImgPlace1" presStyleIdx="3" presStyleCnt="4"/>
      <dgm:spPr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8683" r="18683"/>
          </a:stretch>
        </a:blipFill>
      </dgm:spPr>
    </dgm:pt>
  </dgm:ptLst>
  <dgm:cxnLst>
    <dgm:cxn modelId="{E741E31D-3826-4CB0-A7D0-878D919E9506}" type="presOf" srcId="{30469B44-8E73-4F3D-99E7-FBAFBBD936E9}" destId="{183EC166-F070-4300-8DCB-3ED8091FC416}" srcOrd="1" destOrd="0" presId="urn:microsoft.com/office/officeart/2005/8/layout/hList7"/>
    <dgm:cxn modelId="{2218E020-03F4-49E9-A6F1-48854E4AF629}" srcId="{D6CECBFA-8907-4274-9081-5A3724CA6BA1}" destId="{4747E8C2-2AEE-44F0-AE61-D1557975158B}" srcOrd="0" destOrd="0" parTransId="{4CE70AEC-374E-4AF1-B9D9-B8CC27116FC0}" sibTransId="{6A6E98FD-5154-4231-B3D8-A99DAF80EB45}"/>
    <dgm:cxn modelId="{EBA45031-D329-4EF2-9468-3B450CE408EE}" srcId="{D6CECBFA-8907-4274-9081-5A3724CA6BA1}" destId="{30469B44-8E73-4F3D-99E7-FBAFBBD936E9}" srcOrd="3" destOrd="0" parTransId="{770E7166-CE5D-471C-BBCB-91B8908D3596}" sibTransId="{C98FF79F-9CF4-4E28-A985-4A99FA89621E}"/>
    <dgm:cxn modelId="{AC80AC37-95DE-41C5-9D70-3AE3402FD69F}" type="presOf" srcId="{4747E8C2-2AEE-44F0-AE61-D1557975158B}" destId="{1E71339F-07C2-4E65-905F-864260A402F6}" srcOrd="1" destOrd="0" presId="urn:microsoft.com/office/officeart/2005/8/layout/hList7"/>
    <dgm:cxn modelId="{906DA15B-152E-4DDB-B998-8D0DB5A46106}" type="presOf" srcId="{25556C91-5825-41C6-BAC2-793C1B7C050F}" destId="{CAF70745-3F57-4A0E-BAD0-F32924D26DCA}" srcOrd="0" destOrd="0" presId="urn:microsoft.com/office/officeart/2005/8/layout/hList7"/>
    <dgm:cxn modelId="{657A1A74-4585-4245-BCA6-3989CFF2649A}" type="presOf" srcId="{25556C91-5825-41C6-BAC2-793C1B7C050F}" destId="{CB03895A-DF9F-41A6-819B-8C2F50D1BB8D}" srcOrd="1" destOrd="0" presId="urn:microsoft.com/office/officeart/2005/8/layout/hList7"/>
    <dgm:cxn modelId="{DE564D7A-4382-4C73-9703-A9FCCC6F9A1C}" type="presOf" srcId="{D6CECBFA-8907-4274-9081-5A3724CA6BA1}" destId="{BE3A2A44-DA24-43B2-A6F5-41CFE6D9EDB9}" srcOrd="0" destOrd="0" presId="urn:microsoft.com/office/officeart/2005/8/layout/hList7"/>
    <dgm:cxn modelId="{17F8F38D-D207-478A-8720-7988E10633D3}" type="presOf" srcId="{A17D407C-8B97-43B6-B882-87C72711D25B}" destId="{060A4BFF-20F6-4B60-A4DD-88DE0AAFB610}" srcOrd="0" destOrd="0" presId="urn:microsoft.com/office/officeart/2005/8/layout/hList7"/>
    <dgm:cxn modelId="{24E579A7-C504-4E26-96A3-A25E69B0EFC2}" srcId="{D6CECBFA-8907-4274-9081-5A3724CA6BA1}" destId="{25556C91-5825-41C6-BAC2-793C1B7C050F}" srcOrd="2" destOrd="0" parTransId="{91367671-367B-4F53-92AA-F5BF69137DAF}" sibTransId="{912E7BA6-1A2F-4CDA-84E5-7EA9F13AF6B3}"/>
    <dgm:cxn modelId="{88A322AA-DD99-4BD1-89C8-F0B949983921}" type="presOf" srcId="{30469B44-8E73-4F3D-99E7-FBAFBBD936E9}" destId="{204FA072-346A-4624-8B79-32A78144A03C}" srcOrd="0" destOrd="0" presId="urn:microsoft.com/office/officeart/2005/8/layout/hList7"/>
    <dgm:cxn modelId="{938FFFB5-1E99-46F4-A2DC-2ADE74B6E949}" type="presOf" srcId="{6A6E98FD-5154-4231-B3D8-A99DAF80EB45}" destId="{CAEF17CD-EFD9-4B44-9B42-30F125C562B5}" srcOrd="0" destOrd="0" presId="urn:microsoft.com/office/officeart/2005/8/layout/hList7"/>
    <dgm:cxn modelId="{FD0210CC-3848-4D6E-8AAC-9CD205FA7EE5}" type="presOf" srcId="{7FD3DE2B-55D0-4252-A9E9-CC9A41A6F57D}" destId="{08F63FF5-36C2-4250-A747-FF51271E2DB1}" srcOrd="1" destOrd="0" presId="urn:microsoft.com/office/officeart/2005/8/layout/hList7"/>
    <dgm:cxn modelId="{520E1ADB-875A-4844-8A48-933C960C1F2D}" srcId="{D6CECBFA-8907-4274-9081-5A3724CA6BA1}" destId="{7FD3DE2B-55D0-4252-A9E9-CC9A41A6F57D}" srcOrd="1" destOrd="0" parTransId="{7B089EE8-B8FD-40B8-927A-CB32F24A715E}" sibTransId="{A17D407C-8B97-43B6-B882-87C72711D25B}"/>
    <dgm:cxn modelId="{23D415DE-8117-48C6-93EF-9995B9E61381}" type="presOf" srcId="{912E7BA6-1A2F-4CDA-84E5-7EA9F13AF6B3}" destId="{8DCD3876-7305-4DB4-AEDE-171C55060891}" srcOrd="0" destOrd="0" presId="urn:microsoft.com/office/officeart/2005/8/layout/hList7"/>
    <dgm:cxn modelId="{A0CB3AE9-8C85-4E90-93E3-508B1A49E542}" type="presOf" srcId="{7FD3DE2B-55D0-4252-A9E9-CC9A41A6F57D}" destId="{A01E2D06-7FAD-481A-80D0-1995DF0B62BA}" srcOrd="0" destOrd="0" presId="urn:microsoft.com/office/officeart/2005/8/layout/hList7"/>
    <dgm:cxn modelId="{B1DA87FA-8432-44DE-B963-03DFCBC5DB8F}" type="presOf" srcId="{4747E8C2-2AEE-44F0-AE61-D1557975158B}" destId="{4F448AB3-B158-464C-8291-FF62B0B95835}" srcOrd="0" destOrd="0" presId="urn:microsoft.com/office/officeart/2005/8/layout/hList7"/>
    <dgm:cxn modelId="{676C86A1-EB7A-4874-B2A6-1A864A4B533D}" type="presParOf" srcId="{BE3A2A44-DA24-43B2-A6F5-41CFE6D9EDB9}" destId="{D95421A6-DAED-42A2-867C-380B83E69C0C}" srcOrd="0" destOrd="0" presId="urn:microsoft.com/office/officeart/2005/8/layout/hList7"/>
    <dgm:cxn modelId="{659CBFFE-A5ED-49C8-8A0B-A5B7EA8E97F2}" type="presParOf" srcId="{BE3A2A44-DA24-43B2-A6F5-41CFE6D9EDB9}" destId="{EFD93150-A932-4CF0-A721-55C575CB03D3}" srcOrd="1" destOrd="0" presId="urn:microsoft.com/office/officeart/2005/8/layout/hList7"/>
    <dgm:cxn modelId="{556967BB-5623-40B6-8ACE-2147490606D0}" type="presParOf" srcId="{EFD93150-A932-4CF0-A721-55C575CB03D3}" destId="{AAF915D5-2F75-4F2F-8B2D-BA58F4CD471B}" srcOrd="0" destOrd="0" presId="urn:microsoft.com/office/officeart/2005/8/layout/hList7"/>
    <dgm:cxn modelId="{FECE839D-1C4E-4E21-9D3B-5EE1D8EF6090}" type="presParOf" srcId="{AAF915D5-2F75-4F2F-8B2D-BA58F4CD471B}" destId="{4F448AB3-B158-464C-8291-FF62B0B95835}" srcOrd="0" destOrd="0" presId="urn:microsoft.com/office/officeart/2005/8/layout/hList7"/>
    <dgm:cxn modelId="{C5ED6A51-A603-49DE-8F32-F2DCD00720C6}" type="presParOf" srcId="{AAF915D5-2F75-4F2F-8B2D-BA58F4CD471B}" destId="{1E71339F-07C2-4E65-905F-864260A402F6}" srcOrd="1" destOrd="0" presId="urn:microsoft.com/office/officeart/2005/8/layout/hList7"/>
    <dgm:cxn modelId="{2F405EC9-2449-49D9-979E-1CF429BABD99}" type="presParOf" srcId="{AAF915D5-2F75-4F2F-8B2D-BA58F4CD471B}" destId="{82E94233-2704-4F4E-AB56-02FF90CA13A8}" srcOrd="2" destOrd="0" presId="urn:microsoft.com/office/officeart/2005/8/layout/hList7"/>
    <dgm:cxn modelId="{DFDCAEE0-8DA9-42BC-A690-CC3CDFB27436}" type="presParOf" srcId="{AAF915D5-2F75-4F2F-8B2D-BA58F4CD471B}" destId="{3F13E442-7257-40C9-9AD9-0343CD1210E8}" srcOrd="3" destOrd="0" presId="urn:microsoft.com/office/officeart/2005/8/layout/hList7"/>
    <dgm:cxn modelId="{E082FC38-B664-4B3B-8C97-90FB15397084}" type="presParOf" srcId="{EFD93150-A932-4CF0-A721-55C575CB03D3}" destId="{CAEF17CD-EFD9-4B44-9B42-30F125C562B5}" srcOrd="1" destOrd="0" presId="urn:microsoft.com/office/officeart/2005/8/layout/hList7"/>
    <dgm:cxn modelId="{B1F34CE6-9014-41E6-A5A5-0E70746557FF}" type="presParOf" srcId="{EFD93150-A932-4CF0-A721-55C575CB03D3}" destId="{B3647130-327B-4123-BEA1-4D4A698F1698}" srcOrd="2" destOrd="0" presId="urn:microsoft.com/office/officeart/2005/8/layout/hList7"/>
    <dgm:cxn modelId="{20426CAF-C25A-4EF5-89DB-2874A50CC6D5}" type="presParOf" srcId="{B3647130-327B-4123-BEA1-4D4A698F1698}" destId="{A01E2D06-7FAD-481A-80D0-1995DF0B62BA}" srcOrd="0" destOrd="0" presId="urn:microsoft.com/office/officeart/2005/8/layout/hList7"/>
    <dgm:cxn modelId="{D1A705AA-5646-4E2A-B718-3AACC70B20A5}" type="presParOf" srcId="{B3647130-327B-4123-BEA1-4D4A698F1698}" destId="{08F63FF5-36C2-4250-A747-FF51271E2DB1}" srcOrd="1" destOrd="0" presId="urn:microsoft.com/office/officeart/2005/8/layout/hList7"/>
    <dgm:cxn modelId="{64201DD6-557E-47CE-A91B-4E26F2BF5C06}" type="presParOf" srcId="{B3647130-327B-4123-BEA1-4D4A698F1698}" destId="{BCDA1B8D-E8B8-4907-A869-44028D096754}" srcOrd="2" destOrd="0" presId="urn:microsoft.com/office/officeart/2005/8/layout/hList7"/>
    <dgm:cxn modelId="{03A680ED-8E4E-4639-B373-14C33FE7460D}" type="presParOf" srcId="{B3647130-327B-4123-BEA1-4D4A698F1698}" destId="{6C5B32C7-0677-41FD-8D34-76598975229C}" srcOrd="3" destOrd="0" presId="urn:microsoft.com/office/officeart/2005/8/layout/hList7"/>
    <dgm:cxn modelId="{57536D62-D2C0-418B-94AC-9D361690E1E0}" type="presParOf" srcId="{EFD93150-A932-4CF0-A721-55C575CB03D3}" destId="{060A4BFF-20F6-4B60-A4DD-88DE0AAFB610}" srcOrd="3" destOrd="0" presId="urn:microsoft.com/office/officeart/2005/8/layout/hList7"/>
    <dgm:cxn modelId="{F3361068-666C-40F0-BC1D-08ACE7566DAF}" type="presParOf" srcId="{EFD93150-A932-4CF0-A721-55C575CB03D3}" destId="{CFE45F1F-B7C3-484D-97D2-A09337E94413}" srcOrd="4" destOrd="0" presId="urn:microsoft.com/office/officeart/2005/8/layout/hList7"/>
    <dgm:cxn modelId="{9935D33F-1075-4B50-A2D7-D358C7716F6D}" type="presParOf" srcId="{CFE45F1F-B7C3-484D-97D2-A09337E94413}" destId="{CAF70745-3F57-4A0E-BAD0-F32924D26DCA}" srcOrd="0" destOrd="0" presId="urn:microsoft.com/office/officeart/2005/8/layout/hList7"/>
    <dgm:cxn modelId="{1A6E590C-AC33-40AA-843C-1F32DD3F4208}" type="presParOf" srcId="{CFE45F1F-B7C3-484D-97D2-A09337E94413}" destId="{CB03895A-DF9F-41A6-819B-8C2F50D1BB8D}" srcOrd="1" destOrd="0" presId="urn:microsoft.com/office/officeart/2005/8/layout/hList7"/>
    <dgm:cxn modelId="{93A5648C-495D-4E2C-8E02-D00E3EEF65D7}" type="presParOf" srcId="{CFE45F1F-B7C3-484D-97D2-A09337E94413}" destId="{6FA675D7-3BE8-4134-BA26-E2CAF0B6F687}" srcOrd="2" destOrd="0" presId="urn:microsoft.com/office/officeart/2005/8/layout/hList7"/>
    <dgm:cxn modelId="{A5A10744-93A3-4F06-84B6-6D49485E974D}" type="presParOf" srcId="{CFE45F1F-B7C3-484D-97D2-A09337E94413}" destId="{7A7CF443-4E7E-4201-B213-6879F6149D37}" srcOrd="3" destOrd="0" presId="urn:microsoft.com/office/officeart/2005/8/layout/hList7"/>
    <dgm:cxn modelId="{77827F00-0646-41A6-86B2-10A25921CB93}" type="presParOf" srcId="{EFD93150-A932-4CF0-A721-55C575CB03D3}" destId="{8DCD3876-7305-4DB4-AEDE-171C55060891}" srcOrd="5" destOrd="0" presId="urn:microsoft.com/office/officeart/2005/8/layout/hList7"/>
    <dgm:cxn modelId="{C0681374-F46D-4B74-8169-C0BD3F1B0395}" type="presParOf" srcId="{EFD93150-A932-4CF0-A721-55C575CB03D3}" destId="{0A01D1C1-A708-4023-AFDA-B61BD6752A8A}" srcOrd="6" destOrd="0" presId="urn:microsoft.com/office/officeart/2005/8/layout/hList7"/>
    <dgm:cxn modelId="{AF6557CE-BC20-40EF-AB14-92E76C9A3255}" type="presParOf" srcId="{0A01D1C1-A708-4023-AFDA-B61BD6752A8A}" destId="{204FA072-346A-4624-8B79-32A78144A03C}" srcOrd="0" destOrd="0" presId="urn:microsoft.com/office/officeart/2005/8/layout/hList7"/>
    <dgm:cxn modelId="{8D2E6E15-8ACA-4EC9-8839-9C3D2BC23B17}" type="presParOf" srcId="{0A01D1C1-A708-4023-AFDA-B61BD6752A8A}" destId="{183EC166-F070-4300-8DCB-3ED8091FC416}" srcOrd="1" destOrd="0" presId="urn:microsoft.com/office/officeart/2005/8/layout/hList7"/>
    <dgm:cxn modelId="{9E5FD966-EFF1-4FC8-BD51-5344F7E26A9E}" type="presParOf" srcId="{0A01D1C1-A708-4023-AFDA-B61BD6752A8A}" destId="{60595AAE-FE62-4262-9F23-17A1E77CFB32}" srcOrd="2" destOrd="0" presId="urn:microsoft.com/office/officeart/2005/8/layout/hList7"/>
    <dgm:cxn modelId="{6815763E-C84B-45E7-B2EC-8B98C7C7C39F}" type="presParOf" srcId="{0A01D1C1-A708-4023-AFDA-B61BD6752A8A}" destId="{9A7D567D-9DF7-4304-8AED-3DB7AB2A6625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448AB3-B158-464C-8291-FF62B0B95835}">
      <dsp:nvSpPr>
        <dsp:cNvPr id="0" name=""/>
        <dsp:cNvSpPr/>
      </dsp:nvSpPr>
      <dsp:spPr>
        <a:xfrm>
          <a:off x="2451" y="0"/>
          <a:ext cx="2569852" cy="43513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600" kern="1200"/>
            <a:t>Behinderung</a:t>
          </a:r>
        </a:p>
      </dsp:txBody>
      <dsp:txXfrm>
        <a:off x="2451" y="1740535"/>
        <a:ext cx="2569852" cy="1740535"/>
      </dsp:txXfrm>
    </dsp:sp>
    <dsp:sp modelId="{3F13E442-7257-40C9-9AD9-0343CD1210E8}">
      <dsp:nvSpPr>
        <dsp:cNvPr id="0" name=""/>
        <dsp:cNvSpPr/>
      </dsp:nvSpPr>
      <dsp:spPr>
        <a:xfrm>
          <a:off x="562880" y="261080"/>
          <a:ext cx="1448995" cy="1448995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9839" r="19839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1E2D06-7FAD-481A-80D0-1995DF0B62BA}">
      <dsp:nvSpPr>
        <dsp:cNvPr id="0" name=""/>
        <dsp:cNvSpPr/>
      </dsp:nvSpPr>
      <dsp:spPr>
        <a:xfrm>
          <a:off x="2649399" y="0"/>
          <a:ext cx="2569852" cy="43513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600" kern="1200"/>
            <a:t>Zeitverzögerung</a:t>
          </a:r>
        </a:p>
      </dsp:txBody>
      <dsp:txXfrm>
        <a:off x="2649399" y="1740535"/>
        <a:ext cx="2569852" cy="1740535"/>
      </dsp:txXfrm>
    </dsp:sp>
    <dsp:sp modelId="{6C5B32C7-0677-41FD-8D34-76598975229C}">
      <dsp:nvSpPr>
        <dsp:cNvPr id="0" name=""/>
        <dsp:cNvSpPr/>
      </dsp:nvSpPr>
      <dsp:spPr>
        <a:xfrm>
          <a:off x="3209828" y="261080"/>
          <a:ext cx="1448995" cy="1448995"/>
        </a:xfrm>
        <a:prstGeom prst="ellipse">
          <a:avLst/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7127" r="27127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F70745-3F57-4A0E-BAD0-F32924D26DCA}">
      <dsp:nvSpPr>
        <dsp:cNvPr id="0" name=""/>
        <dsp:cNvSpPr/>
      </dsp:nvSpPr>
      <dsp:spPr>
        <a:xfrm>
          <a:off x="5296347" y="0"/>
          <a:ext cx="2569852" cy="43513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600" kern="1200"/>
            <a:t>rückwärts in Gegner</a:t>
          </a:r>
        </a:p>
      </dsp:txBody>
      <dsp:txXfrm>
        <a:off x="5296347" y="1740535"/>
        <a:ext cx="2569852" cy="1740535"/>
      </dsp:txXfrm>
    </dsp:sp>
    <dsp:sp modelId="{7A7CF443-4E7E-4201-B213-6879F6149D37}">
      <dsp:nvSpPr>
        <dsp:cNvPr id="0" name=""/>
        <dsp:cNvSpPr/>
      </dsp:nvSpPr>
      <dsp:spPr>
        <a:xfrm>
          <a:off x="5856776" y="261080"/>
          <a:ext cx="1448995" cy="1448995"/>
        </a:xfrm>
        <a:prstGeom prst="ellipse">
          <a:avLst/>
        </a:prstGeom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7324" r="27324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4FA072-346A-4624-8B79-32A78144A03C}">
      <dsp:nvSpPr>
        <dsp:cNvPr id="0" name=""/>
        <dsp:cNvSpPr/>
      </dsp:nvSpPr>
      <dsp:spPr>
        <a:xfrm>
          <a:off x="7943295" y="0"/>
          <a:ext cx="2569852" cy="43513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600" kern="1200"/>
            <a:t>hoher Stock</a:t>
          </a:r>
        </a:p>
      </dsp:txBody>
      <dsp:txXfrm>
        <a:off x="7943295" y="1740535"/>
        <a:ext cx="2569852" cy="1740535"/>
      </dsp:txXfrm>
    </dsp:sp>
    <dsp:sp modelId="{9A7D567D-9DF7-4304-8AED-3DB7AB2A6625}">
      <dsp:nvSpPr>
        <dsp:cNvPr id="0" name=""/>
        <dsp:cNvSpPr/>
      </dsp:nvSpPr>
      <dsp:spPr>
        <a:xfrm>
          <a:off x="8503724" y="261080"/>
          <a:ext cx="1448995" cy="1448995"/>
        </a:xfrm>
        <a:prstGeom prst="ellipse">
          <a:avLst/>
        </a:prstGeom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8683" r="18683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5421A6-DAED-42A2-867C-380B83E69C0C}">
      <dsp:nvSpPr>
        <dsp:cNvPr id="0" name=""/>
        <dsp:cNvSpPr/>
      </dsp:nvSpPr>
      <dsp:spPr>
        <a:xfrm>
          <a:off x="420623" y="3481070"/>
          <a:ext cx="9674352" cy="652700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F6F4AE-2C57-48E7-9ED5-9AA8F48A6651}" type="datetimeFigureOut">
              <a:rPr lang="de-CH" smtClean="0"/>
              <a:t>08.02.2019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3ABC29-2D0B-42BF-8500-18FCBEE234D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90550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ABC29-2D0B-42BF-8500-18FCBEE234D2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28202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ABC29-2D0B-42BF-8500-18FCBEE234D2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78095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>
                <a:solidFill>
                  <a:schemeClr val="accent1"/>
                </a:solidFill>
              </a:rPr>
              <a:t>Überschrift:    </a:t>
            </a:r>
            <a:r>
              <a:rPr lang="de-CH" dirty="0"/>
              <a:t>Meilensteine</a:t>
            </a:r>
          </a:p>
          <a:p>
            <a:endParaRPr lang="de-CH" dirty="0"/>
          </a:p>
          <a:p>
            <a:r>
              <a:rPr lang="de-CH" dirty="0"/>
              <a:t>Text: </a:t>
            </a:r>
          </a:p>
          <a:p>
            <a:endParaRPr lang="de-CH" dirty="0"/>
          </a:p>
          <a:p>
            <a:r>
              <a:rPr lang="de-CH" dirty="0"/>
              <a:t>1985: 	1 100</a:t>
            </a:r>
          </a:p>
          <a:p>
            <a:r>
              <a:rPr lang="de-CH" dirty="0"/>
              <a:t>1993:	10 000</a:t>
            </a:r>
          </a:p>
          <a:p>
            <a:r>
              <a:rPr lang="de-CH" dirty="0"/>
              <a:t>1999:	20 000</a:t>
            </a:r>
          </a:p>
          <a:p>
            <a:r>
              <a:rPr lang="de-CH" dirty="0"/>
              <a:t>2014:	30 000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ABC29-2D0B-42BF-8500-18FCBEE234D2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15055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ABC29-2D0B-42BF-8500-18FCBEE234D2}" type="slidenum">
              <a:rPr lang="de-CH" smtClean="0"/>
              <a:t>20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9564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6D4C1B-4B5C-400A-81B9-928358D195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45E7C4-6582-41F3-A58B-EC6DBBAFA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7D20-BC83-4E4F-9A9E-CBAE6021C28F}" type="datetime1">
              <a:rPr lang="de-CH" smtClean="0"/>
              <a:t>08.02.2019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5255409-1579-4A3D-A80C-775EE4358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FAEFD9F-CBAF-4879-8F9E-1EE764AD6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  <p:sp>
        <p:nvSpPr>
          <p:cNvPr id="11" name="Untertitel 2">
            <a:extLst>
              <a:ext uri="{FF2B5EF4-FFF2-40B4-BE49-F238E27FC236}">
                <a16:creationId xmlns:a16="http://schemas.microsoft.com/office/drawing/2014/main" id="{CAE3E3EC-F460-4DDA-93D3-1D433A426D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48223"/>
            <a:ext cx="9144000" cy="1655762"/>
          </a:xfrm>
          <a:ln w="41275">
            <a:noFill/>
            <a:prstDash val="lgDash"/>
          </a:ln>
        </p:spPr>
        <p:txBody>
          <a:bodyPr/>
          <a:lstStyle>
            <a:lvl1pPr marL="0" indent="0" algn="l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CH" dirty="0"/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1CE8BB8B-2886-41E3-B5D3-84072C9BEAB5}"/>
              </a:ext>
            </a:extLst>
          </p:cNvPr>
          <p:cNvCxnSpPr>
            <a:cxnSpLocks/>
          </p:cNvCxnSpPr>
          <p:nvPr userDrawn="1"/>
        </p:nvCxnSpPr>
        <p:spPr>
          <a:xfrm>
            <a:off x="838200" y="1352811"/>
            <a:ext cx="105156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>
            <a:extLst>
              <a:ext uri="{FF2B5EF4-FFF2-40B4-BE49-F238E27FC236}">
                <a16:creationId xmlns:a16="http://schemas.microsoft.com/office/drawing/2014/main" id="{D79F9164-8217-485B-93FA-98B3FB903F7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63" t="2557" b="1484"/>
          <a:stretch/>
        </p:blipFill>
        <p:spPr>
          <a:xfrm>
            <a:off x="9436894" y="362477"/>
            <a:ext cx="1916906" cy="804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585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7CE89E-5B10-43E4-948F-A382FA0E7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8B4904-80BA-429C-90B5-B2D6E21BD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76087F7-F7E5-49EF-8A8E-8D71C75DED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32F3FAE-F597-4A76-93F8-994CD6C62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5AC6-D6D8-46E3-B6A4-1DE1C32EAB59}" type="datetime1">
              <a:rPr lang="de-CH" smtClean="0"/>
              <a:t>08.02.2019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10189D3-9AB2-412F-B2DB-6B58F55B5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F294B49-6213-4581-AE13-7C1295C3C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885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0E2D3C-2DA5-4BD6-BA03-CF4187137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F6C5DD2-92E3-475A-8418-B2CEEB26FE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6C7C556-6B55-48D1-934E-8853C6B13D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03C8DAF-1DCD-47C9-A7E8-9152E3829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E0CD-2F11-4295-A09C-65787905E297}" type="datetime1">
              <a:rPr lang="de-CH" smtClean="0"/>
              <a:t>08.02.2019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E4EDFC0-C83E-4F2D-BFE9-FF9D12081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C9729C-6992-4D3C-8114-2C193169A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37048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A5AF16-AED6-4357-AA71-EFEA15442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422D3C1-3E74-4879-97B2-7A289E6BEE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06A660-12B6-490F-A5EB-181572DCE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A1FAE-3718-419E-8435-A1D61D503056}" type="datetime1">
              <a:rPr lang="de-CH" smtClean="0"/>
              <a:t>08.02.2019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E69582-63FF-43C4-84DA-9B654DBCB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550284-80B5-4A6C-98D6-0B4624915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87123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4BF080F-63D9-41BF-BF33-C072740D94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92C4583-82AF-44C6-A8A5-F027286081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EAA107-A86C-4BAC-BA5C-5CAF6D75B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7E8FA-232F-47A7-86C3-88CA9F1B5739}" type="datetime1">
              <a:rPr lang="de-CH" smtClean="0"/>
              <a:t>08.02.2019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E7F97B4-D1AA-4D33-AAFA-0BEF91ABD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2D68B9-5E9D-48F9-8962-D0EAAF500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04262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B8241B-EC4A-4F18-842F-8EC787855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317F55-FBDB-4F6B-A958-3019C5AE34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FFE81B-39BB-4936-B01C-9EDA9C71E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0C1EC-15B8-4248-8F04-D65B67D312E5}" type="datetime1">
              <a:rPr lang="de-CH" smtClean="0"/>
              <a:t>08.02.2019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DD55E4-A658-4191-9999-D942BADBF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57BC940-6A1B-42E1-869B-3094F273B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35748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332197-BB2E-402F-8791-4D0D13C46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764FD1B-5A9F-4F02-A9E7-0EBEBBE49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A62D0D-BA66-4961-9E32-350FFD4AC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CDA5-44FA-4AA6-BE67-4F49BFC336A5}" type="datetime1">
              <a:rPr lang="de-CH" smtClean="0"/>
              <a:t>08.02.2019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2B6D00-9C75-4AED-B347-14264DF61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9F98FD-0231-409C-92D3-B36A89628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96103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upttitel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6D4C1B-4B5C-400A-81B9-928358D195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45E7C4-6582-41F3-A58B-EC6DBBAFA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C6F6-D95B-446C-9E27-59AAC3BA6ACF}" type="datetime1">
              <a:rPr lang="de-CH" smtClean="0"/>
              <a:t>08.02.2019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5255409-1579-4A3D-A80C-775EE4358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1" name="Untertitel 2">
            <a:extLst>
              <a:ext uri="{FF2B5EF4-FFF2-40B4-BE49-F238E27FC236}">
                <a16:creationId xmlns:a16="http://schemas.microsoft.com/office/drawing/2014/main" id="{CAE3E3EC-F460-4DDA-93D3-1D433A426D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24084"/>
            <a:ext cx="9144000" cy="1655762"/>
          </a:xfrm>
          <a:ln w="41275">
            <a:noFill/>
            <a:prstDash val="lgDash"/>
          </a:ln>
        </p:spPr>
        <p:txBody>
          <a:bodyPr/>
          <a:lstStyle>
            <a:lvl1pPr marL="0" indent="0" algn="l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83902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A034B2-1A7C-47F6-A3D1-4DC8EF67A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25E3436-DEFF-4EB1-9323-90AE045696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spcBef>
                <a:spcPts val="1000"/>
              </a:spcBef>
              <a:defRPr/>
            </a:lvl1pPr>
            <a:lvl2pPr>
              <a:spcBef>
                <a:spcPts val="1000"/>
              </a:spcBef>
              <a:defRPr/>
            </a:lvl2pPr>
            <a:lvl3pPr>
              <a:spcBef>
                <a:spcPts val="1000"/>
              </a:spcBef>
              <a:defRPr/>
            </a:lvl3pPr>
            <a:lvl4pPr>
              <a:spcBef>
                <a:spcPts val="1000"/>
              </a:spcBef>
              <a:defRPr/>
            </a:lvl4pPr>
            <a:lvl5pPr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30AB29F-11DF-4B56-9EE1-EC541A0A7C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spcBef>
                <a:spcPts val="1000"/>
              </a:spcBef>
              <a:defRPr/>
            </a:lvl1pPr>
            <a:lvl2pPr>
              <a:spcBef>
                <a:spcPts val="1000"/>
              </a:spcBef>
              <a:defRPr/>
            </a:lvl2pPr>
            <a:lvl3pPr>
              <a:spcBef>
                <a:spcPts val="1000"/>
              </a:spcBef>
              <a:defRPr/>
            </a:lvl3pPr>
            <a:lvl4pPr>
              <a:spcBef>
                <a:spcPts val="1000"/>
              </a:spcBef>
              <a:defRPr/>
            </a:lvl4pPr>
            <a:lvl5pPr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9B48DE0-90B5-4688-8D29-EE89A55DC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6A878-5D13-4E05-9776-8705B581F09D}" type="datetime1">
              <a:rPr lang="de-CH" smtClean="0"/>
              <a:t>08.02.2019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22CF974-7C7C-4015-8AA4-02CB3E6FF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0292291-E592-451A-8348-EE9DA8684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47190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ss und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A034B2-1A7C-47F6-A3D1-4DC8EF67A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25E3436-DEFF-4EB1-9323-90AE045696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7539401" cy="4351338"/>
          </a:xfrm>
        </p:spPr>
        <p:txBody>
          <a:bodyPr/>
          <a:lstStyle>
            <a:lvl1pPr>
              <a:spcBef>
                <a:spcPts val="1000"/>
              </a:spcBef>
              <a:defRPr/>
            </a:lvl1pPr>
            <a:lvl2pPr>
              <a:spcBef>
                <a:spcPts val="1000"/>
              </a:spcBef>
              <a:defRPr/>
            </a:lvl2pPr>
            <a:lvl3pPr>
              <a:spcBef>
                <a:spcPts val="1000"/>
              </a:spcBef>
              <a:defRPr/>
            </a:lvl3pPr>
            <a:lvl4pPr>
              <a:spcBef>
                <a:spcPts val="1000"/>
              </a:spcBef>
              <a:defRPr/>
            </a:lvl4pPr>
            <a:lvl5pPr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30AB29F-11DF-4B56-9EE1-EC541A0A7C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567802" y="2705621"/>
            <a:ext cx="2785997" cy="3471341"/>
          </a:xfrm>
        </p:spPr>
        <p:txBody>
          <a:bodyPr/>
          <a:lstStyle>
            <a:lvl1pPr marL="0" indent="0">
              <a:spcBef>
                <a:spcPts val="1000"/>
              </a:spcBef>
              <a:buFont typeface="Arial" panose="020B0604020202020204" pitchFamily="34" charset="0"/>
              <a:buNone/>
              <a:tabLst>
                <a:tab pos="2154238" algn="r"/>
              </a:tabLst>
              <a:defRPr/>
            </a:lvl1pPr>
            <a:lvl2pPr marL="538163" indent="0">
              <a:spcBef>
                <a:spcPts val="1000"/>
              </a:spcBef>
              <a:buFont typeface="Arial" panose="020B0604020202020204" pitchFamily="34" charset="0"/>
              <a:buNone/>
              <a:tabLst>
                <a:tab pos="2154238" algn="r"/>
              </a:tabLst>
              <a:defRPr/>
            </a:lvl2pPr>
            <a:lvl3pPr marL="1076325" indent="0">
              <a:spcBef>
                <a:spcPts val="1000"/>
              </a:spcBef>
              <a:buFont typeface="Arial" panose="020B0604020202020204" pitchFamily="34" charset="0"/>
              <a:buNone/>
              <a:tabLst>
                <a:tab pos="2154238" algn="r"/>
              </a:tabLst>
              <a:defRPr/>
            </a:lvl3pPr>
            <a:lvl4pPr marL="1614488" indent="0">
              <a:spcBef>
                <a:spcPts val="1000"/>
              </a:spcBef>
              <a:buFont typeface="Arial" panose="020B0604020202020204" pitchFamily="34" charset="0"/>
              <a:buNone/>
              <a:tabLst>
                <a:tab pos="2154238" algn="r"/>
              </a:tabLst>
              <a:defRPr/>
            </a:lvl4pPr>
            <a:lvl5pPr marL="2152650" indent="0">
              <a:spcBef>
                <a:spcPts val="1000"/>
              </a:spcBef>
              <a:buFont typeface="Arial" panose="020B0604020202020204" pitchFamily="34" charset="0"/>
              <a:buNone/>
              <a:tabLst>
                <a:tab pos="2154238" algn="r"/>
              </a:tabLs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9B48DE0-90B5-4688-8D29-EE89A55DC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F75AE-CE19-48B4-9C0A-F5C3A2590F00}" type="datetime1">
              <a:rPr lang="de-CH" smtClean="0"/>
              <a:t>08.02.2019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22CF974-7C7C-4015-8AA4-02CB3E6FF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0292291-E592-451A-8348-EE9DA8684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FD89D185-C128-4ACA-BFFD-F76CBA78C6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567006" y="1825625"/>
            <a:ext cx="2787587" cy="823912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190073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03EA7E-9805-40F7-ACE7-E6A9B7E6E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910CBC-2187-4517-8B15-C23DE5E517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46661E5-FB7C-442B-960B-D1B7A30F4E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068C53-C925-4F26-81B2-EC37451371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FE2DD87-20A4-4407-B6B8-C10421FAF8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9D5A555-CF4A-4CAF-B2CA-F6853E258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E6225-D811-4858-B226-C89E2CA44C23}" type="datetime1">
              <a:rPr lang="de-CH" smtClean="0"/>
              <a:t>08.02.2019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8740F5D-1E9F-4BB0-A73E-8F02BEC32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65747B7-F2C5-4DD4-8A7D-071BED29F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71414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4EE293-DE6E-4517-8F52-5889BA1B1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C793355-3300-40D3-AE65-3350ACAFB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148D-D9AF-47BA-8B6C-B2C52FE6572B}" type="datetime1">
              <a:rPr lang="de-CH" smtClean="0"/>
              <a:t>08.02.2019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B41C228-2142-477F-BEC3-1208A0B1D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4F45C9A-6CDC-4B59-B0EC-442C90327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26281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509D48F-5C25-4293-84CE-D41FCEE64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0F54D-531D-4304-93F9-BB85C3C01026}" type="datetime1">
              <a:rPr lang="de-CH" smtClean="0"/>
              <a:t>08.02.2019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9400A50-D82B-4866-A9F8-28DB3AC93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7C77255-759F-436F-83B6-62C4E0F73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26310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microsoft.com/office/2007/relationships/hdphoto" Target="../media/hdphoto1.wdp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alphaModFix amt="15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C5C20BA-FD00-4A21-A9F9-EF648F0ED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BE0F92-68CD-418F-BBD9-F1534D852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40C661-CCB7-41C1-8732-14A844D959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F5A8C-E6B0-4175-BB4E-63ECD88EA7C8}" type="datetime1">
              <a:rPr lang="de-CH" smtClean="0"/>
              <a:t>08.02.2019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9D0081-0E99-46F5-869D-8AF1422E13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426C3F65-7330-4FD9-89DA-4805DFEDEB12}"/>
              </a:ext>
            </a:extLst>
          </p:cNvPr>
          <p:cNvCxnSpPr>
            <a:cxnSpLocks/>
          </p:cNvCxnSpPr>
          <p:nvPr userDrawn="1"/>
        </p:nvCxnSpPr>
        <p:spPr>
          <a:xfrm>
            <a:off x="904973" y="1352811"/>
            <a:ext cx="10448827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>
            <a:extLst>
              <a:ext uri="{FF2B5EF4-FFF2-40B4-BE49-F238E27FC236}">
                <a16:creationId xmlns:a16="http://schemas.microsoft.com/office/drawing/2014/main" id="{7FEC6771-BD88-4F3F-8BE3-E3895EF24A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/>
          <a:srcRect l="863" t="2557" b="1484"/>
          <a:stretch/>
        </p:blipFill>
        <p:spPr>
          <a:xfrm>
            <a:off x="9436894" y="362477"/>
            <a:ext cx="1916906" cy="80433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DCC0D06F-E53E-4247-8A1E-E03FCD3D1C69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60000"/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6677" y="1825625"/>
            <a:ext cx="642646" cy="648000"/>
          </a:xfrm>
          <a:prstGeom prst="ellipse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8B7611-046E-4A78-B7AE-699031B28B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46677" y="1825625"/>
            <a:ext cx="642646" cy="647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b="0">
                <a:solidFill>
                  <a:schemeClr val="tx1"/>
                </a:solidFill>
              </a:defRPr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17871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52" r:id="rId5"/>
    <p:sldLayoutId id="2147483660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FF0000"/>
          </a:solidFill>
          <a:latin typeface="+mn-lt"/>
          <a:ea typeface="+mj-ea"/>
          <a:cs typeface="+mj-cs"/>
        </a:defRPr>
      </a:lvl1pPr>
    </p:titleStyle>
    <p:bodyStyle>
      <a:lvl1pPr marL="540000" indent="-540000" algn="l" defTabSz="914400" rtl="0" eaLnBrk="1" latinLnBrk="0" hangingPunct="1">
        <a:lnSpc>
          <a:spcPct val="90000"/>
        </a:lnSpc>
        <a:spcBef>
          <a:spcPts val="1000"/>
        </a:spcBef>
        <a:spcAft>
          <a:spcPts val="600"/>
        </a:spcAft>
        <a:buSzPct val="140000"/>
        <a:buFontTx/>
        <a:buBlip>
          <a:blip r:embed="rId19"/>
        </a:buBlip>
        <a:defRPr lang="de-DE" sz="2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1076325" indent="-53975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DD3B3A"/>
        </a:buClr>
        <a:buSzPct val="200000"/>
        <a:buFont typeface="Symbol" panose="05050102010706020507" pitchFamily="18" charset="2"/>
        <a:buChar char=""/>
        <a:defRPr lang="de-DE" sz="24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1612900" indent="-53975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DD3B3A"/>
        </a:buClr>
        <a:buSzPct val="200000"/>
        <a:buFont typeface="Symbol" panose="05050102010706020507" pitchFamily="18" charset="2"/>
        <a:buChar char=""/>
        <a:defRPr lang="de-DE" sz="20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2151063" indent="-53975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DD3B3A"/>
        </a:buClr>
        <a:buSzPct val="200000"/>
        <a:buFont typeface="Symbol" panose="05050102010706020507" pitchFamily="18" charset="2"/>
        <a:buChar char=""/>
        <a:defRPr lang="de-DE" sz="18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2689225" indent="-53975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DD3B3A"/>
        </a:buClr>
        <a:buSzPct val="200000"/>
        <a:buFont typeface="Symbol" panose="05050102010706020507" pitchFamily="18" charset="2"/>
        <a:buChar char=""/>
        <a:defRPr lang="de-CH" sz="20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12FC69B8-CC87-430E-A279-84EFA4BDB613}"/>
              </a:ext>
            </a:extLst>
          </p:cNvPr>
          <p:cNvCxnSpPr>
            <a:cxnSpLocks/>
          </p:cNvCxnSpPr>
          <p:nvPr/>
        </p:nvCxnSpPr>
        <p:spPr>
          <a:xfrm>
            <a:off x="1524000" y="4113169"/>
            <a:ext cx="91440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fik 4">
            <a:extLst>
              <a:ext uri="{FF2B5EF4-FFF2-40B4-BE49-F238E27FC236}">
                <a16:creationId xmlns:a16="http://schemas.microsoft.com/office/drawing/2014/main" id="{37EDE4F7-208F-49C6-BDF2-6826C38D85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63" t="2557" b="1484"/>
          <a:stretch/>
        </p:blipFill>
        <p:spPr>
          <a:xfrm>
            <a:off x="7750803" y="2277094"/>
            <a:ext cx="2917197" cy="1224050"/>
          </a:xfrm>
          <a:prstGeom prst="rect">
            <a:avLst/>
          </a:prstGeom>
          <a:effectLst>
            <a:reflection blurRad="6350" stA="86000" dist="1219200" dir="5400000" sy="-100000" algn="bl" rotWithShape="0"/>
          </a:effectLst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0060E3FD-AD3D-41FF-95B4-ACF27DEAC6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ln w="38100">
            <a:noFill/>
            <a:prstDash val="dash"/>
          </a:ln>
        </p:spPr>
        <p:txBody>
          <a:bodyPr/>
          <a:lstStyle/>
          <a:p>
            <a:r>
              <a:rPr lang="de-CH" dirty="0"/>
              <a:t>Unihockey Schweiz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18895F4A-DC5E-4AEE-A6F3-5C876087B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16375"/>
            <a:ext cx="9144000" cy="1655762"/>
          </a:xfrm>
          <a:ln w="38100">
            <a:noFill/>
            <a:prstDash val="dash"/>
          </a:ln>
        </p:spPr>
        <p:txBody>
          <a:bodyPr/>
          <a:lstStyle/>
          <a:p>
            <a:r>
              <a:rPr lang="de-CH" sz="2800" dirty="0"/>
              <a:t>Sommer-Camps 2019</a:t>
            </a:r>
          </a:p>
        </p:txBody>
      </p:sp>
    </p:spTree>
    <p:extLst>
      <p:ext uri="{BB962C8B-B14F-4D97-AF65-F5344CB8AC3E}">
        <p14:creationId xmlns:p14="http://schemas.microsoft.com/office/powerpoint/2010/main" val="1748033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DCDB01-BBE7-4308-A67D-A33208862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Mixed Form «</a:t>
            </a:r>
            <a:r>
              <a:rPr lang="de-CH" dirty="0" err="1"/>
              <a:t>Innebandy</a:t>
            </a:r>
            <a:r>
              <a:rPr lang="de-CH" dirty="0"/>
              <a:t>»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675251FE-8DB5-4D43-9FF5-07845F15DB7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51411" y="1825625"/>
            <a:ext cx="3616963" cy="4351338"/>
          </a:xfrm>
          <a:prstGeom prst="rect">
            <a:avLst/>
          </a:prstGeo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62C8879-9843-4D1B-AAD4-020103387E4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de-CH" dirty="0"/>
              <a:t>gängige Variante in Schulen als Aufwärmsport und «just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fun</a:t>
            </a:r>
            <a:r>
              <a:rPr lang="de-CH" dirty="0"/>
              <a:t>»</a:t>
            </a:r>
          </a:p>
          <a:p>
            <a:r>
              <a:rPr lang="de-CH" dirty="0"/>
              <a:t>Mannschaft besteht aus vier Feldspielern</a:t>
            </a:r>
          </a:p>
          <a:p>
            <a:r>
              <a:rPr lang="de-CH" dirty="0"/>
              <a:t>kein extra ausgerüsteter Tormann</a:t>
            </a:r>
          </a:p>
          <a:p>
            <a:r>
              <a:rPr lang="de-CH" dirty="0"/>
              <a:t>Tore: Grösse von 60 cm x 90 cm</a:t>
            </a:r>
          </a:p>
          <a:p>
            <a:r>
              <a:rPr lang="de-CH" dirty="0"/>
              <a:t>jede Turnhalle –  keine normierten Masse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AA565AD-5239-4C75-9560-AD7F68430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7204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9A7AF5-6C87-4464-B57C-06C59BE92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Tore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D4A2116-D5F6-460D-94F9-111FC4CFE1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Mixed Variante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222D4E-F2DF-48CA-AA0D-30DDDA6447D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CH" dirty="0"/>
              <a:t>Tor 60 cm x 90 cm gross</a:t>
            </a:r>
          </a:p>
          <a:p>
            <a:r>
              <a:rPr lang="de-CH" dirty="0"/>
              <a:t>keine/n Torfrau/-mann, sondern eine/n letzte/n Verteidigerin/-er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DDDCA60-B241-4F68-868B-672F0EBDE3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Grossfeld und Kleinfeld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41A20AD-1CC9-4060-B095-4F3572D8784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de-CH" dirty="0"/>
              <a:t>eine/n Torfrau/-mann mit einer eigenen Ausrüstung</a:t>
            </a:r>
          </a:p>
          <a:p>
            <a:r>
              <a:rPr lang="de-CH" dirty="0"/>
              <a:t>Helm und Knieschoner</a:t>
            </a:r>
          </a:p>
          <a:p>
            <a:r>
              <a:rPr lang="de-CH" dirty="0"/>
              <a:t>Tore 115 cm x 160 cm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7684B9A-405D-44E0-BFD7-998420E37A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backgroundMark x1="52188" y1="12031" x2="53750" y2="26406"/>
                        <a14:backgroundMark x1="66667" y1="64688" x2="79271" y2="59062"/>
                        <a14:backgroundMark x1="28229" y1="86875" x2="22604" y2="91406"/>
                        <a14:backgroundMark x1="56979" y1="88594" x2="64792" y2="91875"/>
                        <a14:backgroundMark x1="55937" y1="88281" x2="55937" y2="88281"/>
                        <a14:backgroundMark x1="55208" y1="88281" x2="55208" y2="88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4518000"/>
            <a:ext cx="3510000" cy="23400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F543115-9B66-4FD1-AC3C-76D1909734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788" y="4518000"/>
            <a:ext cx="3329072" cy="2340000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5605A8E-5FEC-47F7-845E-A773B5414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29980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A1983F-E648-43E9-AD53-E65B62BC0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Ball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38070E-0CDA-41A3-BB8E-C490684D0E7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Besonderheit des </a:t>
            </a:r>
            <a:r>
              <a:rPr lang="de-CH" dirty="0" err="1"/>
              <a:t>Floorballs</a:t>
            </a:r>
            <a:r>
              <a:rPr lang="de-CH" dirty="0"/>
              <a:t>:</a:t>
            </a:r>
            <a:br>
              <a:rPr lang="de-CH" dirty="0"/>
            </a:br>
            <a:r>
              <a:rPr lang="de-CH" dirty="0"/>
              <a:t>Kleiner </a:t>
            </a:r>
            <a:r>
              <a:rPr lang="de-CH" dirty="0" err="1"/>
              <a:t>Lochball</a:t>
            </a:r>
            <a:r>
              <a:rPr lang="de-CH" dirty="0"/>
              <a:t> </a:t>
            </a:r>
          </a:p>
          <a:p>
            <a:r>
              <a:rPr lang="de-CH" dirty="0"/>
              <a:t>nur 23 g schwer </a:t>
            </a:r>
          </a:p>
          <a:p>
            <a:r>
              <a:rPr lang="de-CH" dirty="0"/>
              <a:t>gute SpielerInnen beschleunigen ihn bis 180 km/h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4D9C8605-46DC-4EA8-B668-8F166D31747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9131" y="2370473"/>
            <a:ext cx="3267739" cy="3261643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A95411D-72FD-4189-BBC4-600EA94C5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89484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F7B221-4E8A-44E8-BF2E-B77C88D37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Schläger, Anfänger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5E00B-2FE1-4759-974C-E6BFFD939B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038850" cy="4351338"/>
          </a:xfrm>
        </p:spPr>
        <p:txBody>
          <a:bodyPr>
            <a:normAutofit/>
          </a:bodyPr>
          <a:lstStyle/>
          <a:p>
            <a:r>
              <a:rPr lang="de-CH" dirty="0"/>
              <a:t>weicher, flexibler Schaft</a:t>
            </a:r>
            <a:br>
              <a:rPr lang="de-CH" dirty="0"/>
            </a:br>
            <a:r>
              <a:rPr lang="de-CH" dirty="0"/>
              <a:t>28–32 mm, ermöglicht leichte Ballkontrolle</a:t>
            </a:r>
          </a:p>
          <a:p>
            <a:r>
              <a:rPr lang="de-CH" dirty="0"/>
              <a:t>nicht zu starke Schlägerkrümmung</a:t>
            </a:r>
          </a:p>
          <a:p>
            <a:r>
              <a:rPr lang="de-CH" dirty="0"/>
              <a:t>nicht zu hart </a:t>
            </a:r>
          </a:p>
          <a:p>
            <a:r>
              <a:rPr lang="de-CH" dirty="0"/>
              <a:t>Spielergrösse bestimmt die Länge der Schläger</a:t>
            </a:r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F6077172-839C-4B46-A0EF-B9826F81256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058150" y="1825625"/>
            <a:ext cx="3295650" cy="4351338"/>
            <a:chOff x="4474" y="1150"/>
            <a:chExt cx="2076" cy="2741"/>
          </a:xfrm>
        </p:grpSpPr>
        <p:sp>
          <p:nvSpPr>
            <p:cNvPr id="8" name="AutoShape 3">
              <a:extLst>
                <a:ext uri="{FF2B5EF4-FFF2-40B4-BE49-F238E27FC236}">
                  <a16:creationId xmlns:a16="http://schemas.microsoft.com/office/drawing/2014/main" id="{340CEB7E-F329-46E2-A78C-39AE2EC930F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474" y="1150"/>
              <a:ext cx="2076" cy="2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pic>
          <p:nvPicPr>
            <p:cNvPr id="5125" name="Picture 5">
              <a:extLst>
                <a:ext uri="{FF2B5EF4-FFF2-40B4-BE49-F238E27FC236}">
                  <a16:creationId xmlns:a16="http://schemas.microsoft.com/office/drawing/2014/main" id="{D75C2922-00B3-4838-A9A0-4D7C14B520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4" y="1150"/>
              <a:ext cx="2079" cy="2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7FA2867-AFD3-406B-A61A-269E4ACF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13</a:t>
            </a:fld>
            <a:endParaRPr lang="de-CH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0260717-F6BB-491A-9B53-C2EF26D8FEE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60849" y="5322696"/>
            <a:ext cx="5416201" cy="85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62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A3F6A199-8026-4143-BB6D-707B0E48B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Lösungsvideo für nächste Seite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33DEBD6-4292-4578-A620-BC5155E88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14</a:t>
            </a:fld>
            <a:endParaRPr lang="de-CH"/>
          </a:p>
        </p:txBody>
      </p:sp>
      <p:pic>
        <p:nvPicPr>
          <p:cNvPr id="4" name="Video für Folie 15_1">
            <a:hlinkClick r:id="" action="ppaction://media"/>
            <a:extLst>
              <a:ext uri="{FF2B5EF4-FFF2-40B4-BE49-F238E27FC236}">
                <a16:creationId xmlns:a16="http://schemas.microsoft.com/office/drawing/2014/main" id="{FECB0CB8-E8E7-49B4-B2E0-614F805B3D4F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280"/>
                </p14:media>
              </p:ext>
            </p:extLst>
          </p:nvPr>
        </p:nvPicPr>
        <p:blipFill rotWithShape="1">
          <a:blip r:embed="rId4"/>
          <a:srcRect t="3078" b="3889"/>
          <a:stretch/>
        </p:blipFill>
        <p:spPr>
          <a:xfrm>
            <a:off x="838199" y="1715589"/>
            <a:ext cx="8845731" cy="493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417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A49205-E71D-45E7-AAA6-F691CDDAB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Veränderungen am Schläger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03CE3C9-E0D8-4CCE-B03D-89DE1EE0F22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Biegen des Schlägers</a:t>
            </a:r>
          </a:p>
          <a:p>
            <a:r>
              <a:rPr lang="de-CH" dirty="0"/>
              <a:t>maximale Krümmung 3 cm</a:t>
            </a:r>
          </a:p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CFAFB0D-74E6-45C8-B0F1-D8A1987FE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pPr/>
              <a:t>15</a:t>
            </a:fld>
            <a:endParaRPr lang="de-CH"/>
          </a:p>
        </p:txBody>
      </p:sp>
      <p:pic>
        <p:nvPicPr>
          <p:cNvPr id="15" name="Inhaltsplatzhalter 14">
            <a:extLst>
              <a:ext uri="{FF2B5EF4-FFF2-40B4-BE49-F238E27FC236}">
                <a16:creationId xmlns:a16="http://schemas.microsoft.com/office/drawing/2014/main" id="{36E0B0F0-487E-483F-8854-9D624026E55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871" y="1825625"/>
            <a:ext cx="5088258" cy="435133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B0954869-86AE-4A42-BA77-440A10D9A835}"/>
              </a:ext>
            </a:extLst>
          </p:cNvPr>
          <p:cNvSpPr txBox="1"/>
          <p:nvPr/>
        </p:nvSpPr>
        <p:spPr>
          <a:xfrm>
            <a:off x="-1" y="3082097"/>
            <a:ext cx="6218095" cy="14465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4400" dirty="0">
                <a:solidFill>
                  <a:srgbClr val="FF0000"/>
                </a:solidFill>
              </a:rPr>
              <a:t>Halten Sie sich an die Regeln!</a:t>
            </a:r>
          </a:p>
        </p:txBody>
      </p:sp>
    </p:spTree>
    <p:extLst>
      <p:ext uri="{BB962C8B-B14F-4D97-AF65-F5344CB8AC3E}">
        <p14:creationId xmlns:p14="http://schemas.microsoft.com/office/powerpoint/2010/main" val="1304491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xit" presetSubtype="4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6" grpId="1" uiExpand="1" build="p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A4758E-CC02-4ECD-9BFB-789FFB6E98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Weitere Regeln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2E92C1C-0D22-4C3B-8A37-7CF804C865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Grundlegendes und Freischläge</a:t>
            </a:r>
          </a:p>
        </p:txBody>
      </p:sp>
    </p:spTree>
    <p:extLst>
      <p:ext uri="{BB962C8B-B14F-4D97-AF65-F5344CB8AC3E}">
        <p14:creationId xmlns:p14="http://schemas.microsoft.com/office/powerpoint/2010/main" val="3448195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CD77AB-4160-4CF6-8767-0DC8E8AE5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Grundlegendes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8732DF9-C743-497A-9122-4A959FD7D5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Allgemeines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B6239C2-1E5A-4B75-955A-9036DC2665E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Sport für alle</a:t>
            </a:r>
          </a:p>
          <a:p>
            <a:r>
              <a:rPr lang="de-CH" dirty="0"/>
              <a:t>Regeln schützen das schnelle und technische Spiel – zuschauerfreundlich</a:t>
            </a:r>
          </a:p>
          <a:p>
            <a:r>
              <a:rPr lang="de-CH" dirty="0"/>
              <a:t>keine harten Körperattacken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CEEA46E-E364-4960-A173-D372D7CBB5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Bully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C130351D-9A38-4380-9192-26DFA144B2E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CH" dirty="0"/>
              <a:t>bei Spielbeginn </a:t>
            </a:r>
          </a:p>
          <a:p>
            <a:r>
              <a:rPr lang="de-CH" dirty="0"/>
              <a:t>nach Toren wird er am Mittelpunkt ausgeführt, </a:t>
            </a:r>
          </a:p>
          <a:p>
            <a:r>
              <a:rPr lang="de-CH" dirty="0"/>
              <a:t>sonst an den markierten </a:t>
            </a:r>
            <a:r>
              <a:rPr lang="de-CH" dirty="0" err="1"/>
              <a:t>Bullypunkten</a:t>
            </a:r>
            <a:endParaRPr lang="de-CH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92BD98C-1D59-49F4-AB38-3EDAB89DC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85187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ED843F-6DA5-46C1-AB8B-4B0D211E1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Freischlag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C7542B4-9076-48FD-8F63-595C74BA4F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immer indirekt in Mixed Variante, sonst direkt möglich</a:t>
            </a:r>
          </a:p>
          <a:p>
            <a:r>
              <a:rPr lang="de-CH" dirty="0"/>
              <a:t>am Ort des Vergehens</a:t>
            </a:r>
            <a:br>
              <a:rPr lang="de-CH" dirty="0"/>
            </a:br>
            <a:r>
              <a:rPr lang="de-CH" dirty="0"/>
              <a:t>wenn hinter der verlängert gedachten Torlinie: auf </a:t>
            </a:r>
            <a:r>
              <a:rPr lang="de-CH" dirty="0" err="1"/>
              <a:t>Bullypunkten</a:t>
            </a:r>
            <a:endParaRPr lang="de-CH" dirty="0"/>
          </a:p>
          <a:p>
            <a:r>
              <a:rPr lang="de-CH" dirty="0"/>
              <a:t>Ball muss geschlagen werden – nicht geschlenzt</a:t>
            </a:r>
          </a:p>
          <a:p>
            <a:r>
              <a:rPr lang="de-CH" dirty="0"/>
              <a:t>gegnerische SpielerInnen Mindestabstand von 2 m (Grossfeld 3 m), 2.5 m (Grossfeld 3.5 m) vom Schutzraum entfernt</a:t>
            </a:r>
          </a:p>
          <a:p>
            <a:r>
              <a:rPr lang="de-CH" dirty="0"/>
              <a:t>Abspiel in alle Richtungen möglich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D8C4103-2807-41E9-82D3-E418C46D6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18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3726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>
            <a:extLst>
              <a:ext uri="{FF2B5EF4-FFF2-40B4-BE49-F238E27FC236}">
                <a16:creationId xmlns:a16="http://schemas.microsoft.com/office/drawing/2014/main" id="{DF7C44BC-1E4B-49EE-8F12-7BB215D78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Hinweise für Folie 20</a:t>
            </a:r>
            <a:endParaRPr lang="de-CH" dirty="0">
              <a:highlight>
                <a:srgbClr val="FFFF00"/>
              </a:highlight>
            </a:endParaRPr>
          </a:p>
        </p:txBody>
      </p:sp>
      <p:graphicFrame>
        <p:nvGraphicFramePr>
          <p:cNvPr id="2" name="Inhaltsplatzhalter 1">
            <a:extLst>
              <a:ext uri="{FF2B5EF4-FFF2-40B4-BE49-F238E27FC236}">
                <a16:creationId xmlns:a16="http://schemas.microsoft.com/office/drawing/2014/main" id="{9FDB8883-0590-4AF9-AA25-0A610937F1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37518"/>
              </p:ext>
            </p:extLst>
          </p:nvPr>
        </p:nvGraphicFramePr>
        <p:xfrm>
          <a:off x="940526" y="1483567"/>
          <a:ext cx="10413274" cy="51971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206637">
                  <a:extLst>
                    <a:ext uri="{9D8B030D-6E8A-4147-A177-3AD203B41FA5}">
                      <a16:colId xmlns:a16="http://schemas.microsoft.com/office/drawing/2014/main" val="3455796991"/>
                    </a:ext>
                  </a:extLst>
                </a:gridCol>
                <a:gridCol w="5206637">
                  <a:extLst>
                    <a:ext uri="{9D8B030D-6E8A-4147-A177-3AD203B41FA5}">
                      <a16:colId xmlns:a16="http://schemas.microsoft.com/office/drawing/2014/main" val="1194700266"/>
                    </a:ext>
                  </a:extLst>
                </a:gridCol>
              </a:tblGrid>
              <a:tr h="1299287">
                <a:tc>
                  <a:txBody>
                    <a:bodyPr/>
                    <a:lstStyle/>
                    <a:p>
                      <a:pPr lvl="0" algn="l"/>
                      <a:r>
                        <a:rPr lang="de-CH" sz="2800" dirty="0"/>
                        <a:t>Behinderung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977726"/>
                  </a:ext>
                </a:extLst>
              </a:tr>
              <a:tr h="12992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800" dirty="0"/>
                        <a:t>Zeitverzögerung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1244084"/>
                  </a:ext>
                </a:extLst>
              </a:tr>
              <a:tr h="12992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800" dirty="0"/>
                        <a:t>rückwärts in Gegner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2989614"/>
                  </a:ext>
                </a:extLst>
              </a:tr>
              <a:tr h="12992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800" dirty="0"/>
                        <a:t>hoher Stock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2086768"/>
                  </a:ext>
                </a:extLst>
              </a:tr>
            </a:tbl>
          </a:graphicData>
        </a:graphic>
      </p:graphicFrame>
      <p:pic>
        <p:nvPicPr>
          <p:cNvPr id="13" name="Grafik 12">
            <a:extLst>
              <a:ext uri="{FF2B5EF4-FFF2-40B4-BE49-F238E27FC236}">
                <a16:creationId xmlns:a16="http://schemas.microsoft.com/office/drawing/2014/main" id="{7E5753A8-3416-4AB5-97E6-9A84A2E2619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935" y="5241170"/>
            <a:ext cx="901700" cy="143954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C0C8482B-1BE0-40E7-8B44-C64FA5E74B6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968" y="4110760"/>
            <a:ext cx="652581" cy="1438171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13860E4E-84B1-4FA6-A6EE-EE541A7B798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7129" y="2717442"/>
            <a:ext cx="658495" cy="1439545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C1B37A20-623E-4BCE-A2E0-F0A026425CDA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443" y="1483567"/>
            <a:ext cx="868722" cy="143817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0D30993-682A-4C8D-98EC-56401E833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19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92086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67BD2F-E4B2-4BD3-8DC0-9A0E38E25E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Geschichte Unihockey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DCB27A7-1A8D-4866-BFA6-AD077DCF6C6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Geschichte international und in der Schweiz</a:t>
            </a:r>
          </a:p>
          <a:p>
            <a:r>
              <a:rPr lang="de-CH" dirty="0"/>
              <a:t>Erfolge und Entwicklung</a:t>
            </a:r>
          </a:p>
        </p:txBody>
      </p:sp>
    </p:spTree>
    <p:extLst>
      <p:ext uri="{BB962C8B-B14F-4D97-AF65-F5344CB8AC3E}">
        <p14:creationId xmlns:p14="http://schemas.microsoft.com/office/powerpoint/2010/main" val="3126080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ED843F-6DA5-46C1-AB8B-4B0D211E1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2876"/>
            <a:ext cx="10515600" cy="1325563"/>
          </a:xfrm>
        </p:spPr>
        <p:txBody>
          <a:bodyPr>
            <a:normAutofit/>
          </a:bodyPr>
          <a:lstStyle/>
          <a:p>
            <a:r>
              <a:rPr lang="de-CH" dirty="0"/>
              <a:t>Freischlag  </a:t>
            </a:r>
            <a:br>
              <a:rPr lang="de-CH" dirty="0"/>
            </a:br>
            <a:r>
              <a:rPr lang="de-CH" dirty="0"/>
              <a:t>Ursachen und Schiedsrichterzeichen</a:t>
            </a:r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369ADAF4-4B16-4A52-AAC2-1821D2B16E79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15FE26C-C749-4547-BB12-FFEFE06C1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pPr/>
              <a:t>20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58581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36B845-B42A-4E5A-B128-FC684D501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Unihockey international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7BFFEC-11CA-4D9C-8CBC-50DC512F89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1981: Gründung schwedischer Verband</a:t>
            </a:r>
          </a:p>
          <a:p>
            <a:r>
              <a:rPr lang="de-CH" dirty="0"/>
              <a:t>1985: Gründung finnischer Verband</a:t>
            </a:r>
          </a:p>
          <a:p>
            <a:r>
              <a:rPr lang="de-CH" dirty="0"/>
              <a:t>1986: Gründung internationaler Verband</a:t>
            </a:r>
          </a:p>
          <a:p>
            <a:r>
              <a:rPr lang="de-CH" dirty="0"/>
              <a:t>1992: Gründung tschechischer und deutscher Verband</a:t>
            </a:r>
            <a:br>
              <a:rPr lang="de-CH" dirty="0"/>
            </a:br>
            <a:r>
              <a:rPr lang="de-CH" dirty="0"/>
              <a:t>weltweit nahezu 300 000 Lizenzierte </a:t>
            </a:r>
          </a:p>
          <a:p>
            <a:r>
              <a:rPr lang="de-CH" dirty="0"/>
              <a:t>66 nationale Verbände (davon 10 Nicht-IFF-Mitglieder)</a:t>
            </a:r>
          </a:p>
          <a:p>
            <a:r>
              <a:rPr lang="de-CH" dirty="0"/>
              <a:t>2011: IOC-Anerkennung</a:t>
            </a:r>
          </a:p>
          <a:p>
            <a:r>
              <a:rPr lang="de-CH" dirty="0"/>
              <a:t>2017: Aufnahme ins Programm der World Games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93CEE2A-42C8-42C1-8A0C-60DEA772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99987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C67BDA-5839-49BD-A5E6-F4E7DBA66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Geschichte Schweiz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BEAA2F3-9A0A-4D3D-B1A4-02EF1CB342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1985: Gründung des Schweizerischen Unihockey-Verbandes (SUHV)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1986: Gründung des Internationalen Unihockey-Verbands IFF durch die Landesverbände Schweiz, Schweden und Finnland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1989: Aufnahme des Schweizerischen Unihockey-Verbandes in Swiss Olympic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1995: EM der Damen und der Herren in der Schweiz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2003: erste Damen-WM in der Schweiz </a:t>
            </a:r>
            <a:br>
              <a:rPr lang="de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Schweizerinnen erreichen Endspiel, gewinnen Silber-Medaille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2016: erste Video- und </a:t>
            </a:r>
            <a:r>
              <a:rPr lang="de-CH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Livestreamplattform</a:t>
            </a:r>
            <a:r>
              <a:rPr lang="de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auf swissunihockey.tv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A030C4D-ACA8-43BD-821F-B533B5A40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8140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C67BDA-5839-49BD-A5E6-F4E7DBA66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Entwicklung</a:t>
            </a:r>
            <a:endParaRPr lang="de-CH" dirty="0"/>
          </a:p>
        </p:txBody>
      </p:sp>
      <p:graphicFrame>
        <p:nvGraphicFramePr>
          <p:cNvPr id="9" name="Inhaltsplatzhalter 18">
            <a:extLst>
              <a:ext uri="{FF2B5EF4-FFF2-40B4-BE49-F238E27FC236}">
                <a16:creationId xmlns:a16="http://schemas.microsoft.com/office/drawing/2014/main" id="{F26D255C-52B8-4E80-A6CE-28787A452A2C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46690925"/>
              </p:ext>
            </p:extLst>
          </p:nvPr>
        </p:nvGraphicFramePr>
        <p:xfrm>
          <a:off x="838200" y="1825625"/>
          <a:ext cx="7539038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578FE01-64A5-4701-B9AD-B3806D57834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1985: 	1 100</a:t>
            </a:r>
          </a:p>
          <a:p>
            <a:r>
              <a:rPr lang="de-CH" dirty="0"/>
              <a:t>1993:	10 000</a:t>
            </a:r>
          </a:p>
          <a:p>
            <a:r>
              <a:rPr lang="de-CH" dirty="0"/>
              <a:t>1999:	20 000</a:t>
            </a:r>
          </a:p>
          <a:p>
            <a:r>
              <a:rPr lang="de-CH" dirty="0"/>
              <a:t>2014:	30 000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9293719-BE31-497F-96C5-2976CAA91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5</a:t>
            </a:fld>
            <a:endParaRPr lang="de-CH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9B48F711-969E-47FC-9909-B35466047F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Meilensteine</a:t>
            </a:r>
          </a:p>
        </p:txBody>
      </p:sp>
    </p:spTree>
    <p:extLst>
      <p:ext uri="{BB962C8B-B14F-4D97-AF65-F5344CB8AC3E}">
        <p14:creationId xmlns:p14="http://schemas.microsoft.com/office/powerpoint/2010/main" val="7356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E4501D-2429-4C9D-B029-0A76E7C19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Erfolge</a:t>
            </a:r>
            <a:endParaRPr lang="de-CH" dirty="0"/>
          </a:p>
        </p:txBody>
      </p:sp>
      <p:graphicFrame>
        <p:nvGraphicFramePr>
          <p:cNvPr id="10" name="Inhaltsplatzhalter 9">
            <a:extLst>
              <a:ext uri="{FF2B5EF4-FFF2-40B4-BE49-F238E27FC236}">
                <a16:creationId xmlns:a16="http://schemas.microsoft.com/office/drawing/2014/main" id="{159F0B3F-F856-4C54-9AC3-88BC653EA5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6765872"/>
              </p:ext>
            </p:extLst>
          </p:nvPr>
        </p:nvGraphicFramePr>
        <p:xfrm>
          <a:off x="933995" y="1825625"/>
          <a:ext cx="8077200" cy="4011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7414">
                  <a:extLst>
                    <a:ext uri="{9D8B030D-6E8A-4147-A177-3AD203B41FA5}">
                      <a16:colId xmlns:a16="http://schemas.microsoft.com/office/drawing/2014/main" val="793493797"/>
                    </a:ext>
                  </a:extLst>
                </a:gridCol>
                <a:gridCol w="2955787">
                  <a:extLst>
                    <a:ext uri="{9D8B030D-6E8A-4147-A177-3AD203B41FA5}">
                      <a16:colId xmlns:a16="http://schemas.microsoft.com/office/drawing/2014/main" val="3501160920"/>
                    </a:ext>
                  </a:extLst>
                </a:gridCol>
                <a:gridCol w="3723999">
                  <a:extLst>
                    <a:ext uri="{9D8B030D-6E8A-4147-A177-3AD203B41FA5}">
                      <a16:colId xmlns:a16="http://schemas.microsoft.com/office/drawing/2014/main" val="2684445001"/>
                    </a:ext>
                  </a:extLst>
                </a:gridCol>
              </a:tblGrid>
              <a:tr h="483408">
                <a:tc>
                  <a:txBody>
                    <a:bodyPr/>
                    <a:lstStyle/>
                    <a:p>
                      <a:r>
                        <a:rPr lang="de-CH" dirty="0"/>
                        <a:t>Jahr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Anlass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Platzierung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778855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de-CH" dirty="0"/>
                        <a:t>1994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1. Herren-EM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3. Rang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3629350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de-CH" dirty="0"/>
                        <a:t>1997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1. Damen-WM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4. Rang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050530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de-CH" dirty="0"/>
                        <a:t>2003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1. Damen-WM in CH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2. Rang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43724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de-CH" dirty="0"/>
                        <a:t>2004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1. Herren-WM in CH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4. Rang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528609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de-CH" dirty="0"/>
                        <a:t>2005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Damen-WM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Gold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9769254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de-CH" dirty="0"/>
                        <a:t>2008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U19-Damen-WM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Gold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262439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de-CH" dirty="0"/>
                        <a:t>2012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Herren-WM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3. Rang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0341580"/>
                  </a:ext>
                </a:extLst>
              </a:tr>
            </a:tbl>
          </a:graphicData>
        </a:graphic>
      </p:graphicFrame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00E802E-432A-46EE-A3E2-C1F77B713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78022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A4758E-CC02-4ECD-9BFB-789FFB6E98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/>
              <a:t>Varianten</a:t>
            </a:r>
            <a:endParaRPr lang="de-CH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2E92C1C-0D22-4C3B-8A37-7CF804C865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/>
              <a:t>Grossfeld, Kleinfeld, Mixed («Innebandy»)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82106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681F07-CF75-4C26-8058-C8A23553B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Grossfeld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BC1DFC5-26BC-40EE-B4A5-3B132B33B09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de-CH" dirty="0"/>
              <a:t>Meisterschaftsbetrieb und international gespielte Form</a:t>
            </a:r>
          </a:p>
          <a:p>
            <a:r>
              <a:rPr lang="de-CH" dirty="0"/>
              <a:t>eignet sich weniger für Schulen, da Spielfeld 20 m x 40 m gross</a:t>
            </a:r>
          </a:p>
          <a:p>
            <a:r>
              <a:rPr lang="de-CH" dirty="0"/>
              <a:t>zertifizierte Tore (160 cm x 115 cm) und Tormannausrüstung</a:t>
            </a:r>
          </a:p>
          <a:p>
            <a:r>
              <a:rPr lang="de-CH" dirty="0"/>
              <a:t>Mannschaft besteht aus fünf Feldspielern und einem Tormann</a:t>
            </a:r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7CD47ED6-0EC0-43B8-86B3-243D9E1F078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42703" y="1825625"/>
            <a:ext cx="3032125" cy="4351338"/>
            <a:chOff x="1205" y="1150"/>
            <a:chExt cx="1910" cy="2741"/>
          </a:xfrm>
        </p:grpSpPr>
        <p:sp>
          <p:nvSpPr>
            <p:cNvPr id="8" name="AutoShape 3">
              <a:extLst>
                <a:ext uri="{FF2B5EF4-FFF2-40B4-BE49-F238E27FC236}">
                  <a16:creationId xmlns:a16="http://schemas.microsoft.com/office/drawing/2014/main" id="{75F8E2D0-5FAE-4ED3-937C-23B97698B8EA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205" y="1150"/>
              <a:ext cx="1910" cy="2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pic>
          <p:nvPicPr>
            <p:cNvPr id="3077" name="Picture 5">
              <a:extLst>
                <a:ext uri="{FF2B5EF4-FFF2-40B4-BE49-F238E27FC236}">
                  <a16:creationId xmlns:a16="http://schemas.microsoft.com/office/drawing/2014/main" id="{569D025F-85AF-40E3-AB13-CC9149A418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5" y="1150"/>
              <a:ext cx="1914" cy="2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D9B73CE-47FF-44A9-98A5-11C3248ED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50578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C0A359-5B18-46AD-A707-4AD20BBFA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Kleinfeld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51894A-37E1-4A8A-9422-44E4FB532D5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CH" dirty="0"/>
              <a:t>in A, D und CH beliebte und gängige Form</a:t>
            </a:r>
          </a:p>
          <a:p>
            <a:r>
              <a:rPr lang="de-CH" dirty="0"/>
              <a:t>für Schulbetrieb geeignet</a:t>
            </a:r>
          </a:p>
          <a:p>
            <a:pPr lvl="1"/>
            <a:r>
              <a:rPr lang="de-CH" dirty="0"/>
              <a:t>Spielfeld misst 24 m x 14 m</a:t>
            </a:r>
          </a:p>
          <a:p>
            <a:pPr lvl="1"/>
            <a:r>
              <a:rPr lang="de-CH" dirty="0"/>
              <a:t>Tore sind die gleichen wie im Grossfeld</a:t>
            </a:r>
          </a:p>
          <a:p>
            <a:r>
              <a:rPr lang="de-CH" dirty="0"/>
              <a:t>Mannschaft besteht aus drei Feldspielern und einem Tormann</a:t>
            </a:r>
          </a:p>
        </p:txBody>
      </p:sp>
      <p:grpSp>
        <p:nvGrpSpPr>
          <p:cNvPr id="8" name="Group 4">
            <a:extLst>
              <a:ext uri="{FF2B5EF4-FFF2-40B4-BE49-F238E27FC236}">
                <a16:creationId xmlns:a16="http://schemas.microsoft.com/office/drawing/2014/main" id="{E49B5CD8-913F-4D4A-9C4E-B2EA5976510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51411" y="1825625"/>
            <a:ext cx="3546475" cy="4351338"/>
            <a:chOff x="1043" y="1150"/>
            <a:chExt cx="2234" cy="2741"/>
          </a:xfrm>
        </p:grpSpPr>
        <p:sp>
          <p:nvSpPr>
            <p:cNvPr id="9" name="AutoShape 3">
              <a:extLst>
                <a:ext uri="{FF2B5EF4-FFF2-40B4-BE49-F238E27FC236}">
                  <a16:creationId xmlns:a16="http://schemas.microsoft.com/office/drawing/2014/main" id="{9155C45E-5DB3-4728-A62A-610630A4301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043" y="1150"/>
              <a:ext cx="2234" cy="2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pic>
          <p:nvPicPr>
            <p:cNvPr id="4101" name="Picture 5">
              <a:extLst>
                <a:ext uri="{FF2B5EF4-FFF2-40B4-BE49-F238E27FC236}">
                  <a16:creationId xmlns:a16="http://schemas.microsoft.com/office/drawing/2014/main" id="{771D8786-9F55-4D97-AF7E-1374B9ADC1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" y="1150"/>
              <a:ext cx="2239" cy="2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86F0FFF-DE4D-4ABE-9CDA-8AEA4FE9F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56479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Benutzerdefiniert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00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423</Words>
  <PresentationFormat>Breitbild</PresentationFormat>
  <Paragraphs>150</Paragraphs>
  <Slides>20</Slides>
  <Notes>4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4" baseType="lpstr">
      <vt:lpstr>Arial</vt:lpstr>
      <vt:lpstr>Calibri</vt:lpstr>
      <vt:lpstr>Symbol</vt:lpstr>
      <vt:lpstr>Office</vt:lpstr>
      <vt:lpstr>Unihockey Schweiz</vt:lpstr>
      <vt:lpstr>Geschichte Unihockey</vt:lpstr>
      <vt:lpstr>Unihockey international</vt:lpstr>
      <vt:lpstr>Geschichte Schweiz</vt:lpstr>
      <vt:lpstr>Entwicklung</vt:lpstr>
      <vt:lpstr>Erfolge</vt:lpstr>
      <vt:lpstr>Varianten</vt:lpstr>
      <vt:lpstr>Grossfeld</vt:lpstr>
      <vt:lpstr>Kleinfeld</vt:lpstr>
      <vt:lpstr>Mixed Form «Innebandy»</vt:lpstr>
      <vt:lpstr>Tore</vt:lpstr>
      <vt:lpstr>Ball</vt:lpstr>
      <vt:lpstr>Schläger, Anfänger</vt:lpstr>
      <vt:lpstr>Lösungsvideo für nächste Seite</vt:lpstr>
      <vt:lpstr>Veränderungen am Schläger</vt:lpstr>
      <vt:lpstr>Weitere Regeln</vt:lpstr>
      <vt:lpstr>Grundlegendes</vt:lpstr>
      <vt:lpstr>Freischlag</vt:lpstr>
      <vt:lpstr>Hinweise für Folie 20</vt:lpstr>
      <vt:lpstr>Freischlag   Ursachen und Schiedsrichterzeichen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2018-07-09T15:28:46Z</dcterms:created>
  <dcterms:modified xsi:type="dcterms:W3CDTF">2019-02-08T08:09:17Z</dcterms:modified>
</cp:coreProperties>
</file>