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1" r:id="rId3"/>
    <p:sldId id="257" r:id="rId4"/>
    <p:sldId id="258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87" r:id="rId13"/>
    <p:sldId id="285" r:id="rId14"/>
    <p:sldId id="283" r:id="rId15"/>
    <p:sldId id="284" r:id="rId16"/>
    <p:sldId id="264" r:id="rId17"/>
    <p:sldId id="272" r:id="rId18"/>
    <p:sldId id="273" r:id="rId19"/>
    <p:sldId id="282" r:id="rId20"/>
    <p:sldId id="278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2" autoAdjust="0"/>
    <p:restoredTop sz="96357" autoAdjust="0"/>
  </p:normalViewPr>
  <p:slideViewPr>
    <p:cSldViewPr snapToGrid="0">
      <p:cViewPr varScale="1">
        <p:scale>
          <a:sx n="97" d="100"/>
          <a:sy n="97" d="100"/>
        </p:scale>
        <p:origin x="72" y="330"/>
      </p:cViewPr>
      <p:guideLst/>
    </p:cSldViewPr>
  </p:slideViewPr>
  <p:outlineViewPr>
    <p:cViewPr>
      <p:scale>
        <a:sx n="33" d="100"/>
        <a:sy n="33" d="100"/>
      </p:scale>
      <p:origin x="0" y="-185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de-CH" dirty="0"/>
              <a:t>Unihockey Schweiz, Entwicklung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Lizenzierte Spielerinnen und Spieler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Tabelle1!$A$2:$A$31</c:f>
              <c:numCache>
                <c:formatCode>General</c:formatCode>
                <c:ptCount val="30"/>
                <c:pt idx="0">
                  <c:v>1985</c:v>
                </c:pt>
                <c:pt idx="8">
                  <c:v>1993</c:v>
                </c:pt>
                <c:pt idx="14">
                  <c:v>1999</c:v>
                </c:pt>
                <c:pt idx="29">
                  <c:v>2014</c:v>
                </c:pt>
              </c:numCache>
            </c:numRef>
          </c:cat>
          <c:val>
            <c:numRef>
              <c:f>Tabelle1!$B$2:$B$31</c:f>
              <c:numCache>
                <c:formatCode>General</c:formatCode>
                <c:ptCount val="30"/>
                <c:pt idx="0">
                  <c:v>1100</c:v>
                </c:pt>
                <c:pt idx="8">
                  <c:v>10000</c:v>
                </c:pt>
                <c:pt idx="14">
                  <c:v>20000</c:v>
                </c:pt>
                <c:pt idx="29">
                  <c:v>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28-4E24-AD91-6C1860563E9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"/>
        <c:axId val="383605632"/>
        <c:axId val="383607272"/>
      </c:barChart>
      <c:catAx>
        <c:axId val="3836056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Jahr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3607272"/>
        <c:crosses val="autoZero"/>
        <c:auto val="1"/>
        <c:lblAlgn val="ctr"/>
        <c:lblOffset val="100"/>
        <c:noMultiLvlLbl val="0"/>
      </c:catAx>
      <c:valAx>
        <c:axId val="383607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FF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Anzahl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\ 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3605632"/>
        <c:crosses val="autoZero"/>
        <c:crossBetween val="between"/>
        <c:majorUnit val="10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6F4AE-2C57-48E7-9ED5-9AA8F48A6651}" type="datetimeFigureOut">
              <a:rPr lang="de-CH" smtClean="0"/>
              <a:t>08.02.2019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ABC29-2D0B-42BF-8500-18FCBEE234D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0550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ABC29-2D0B-42BF-8500-18FCBEE234D2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820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ABC29-2D0B-42BF-8500-18FCBEE234D2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8095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>
                <a:solidFill>
                  <a:schemeClr val="accent1"/>
                </a:solidFill>
              </a:rPr>
              <a:t>Überschrift:    </a:t>
            </a:r>
            <a:r>
              <a:rPr lang="de-CH" dirty="0"/>
              <a:t>Meilensteine</a:t>
            </a:r>
          </a:p>
          <a:p>
            <a:endParaRPr lang="de-CH" dirty="0"/>
          </a:p>
          <a:p>
            <a:r>
              <a:rPr lang="de-CH" dirty="0"/>
              <a:t>Text: </a:t>
            </a:r>
          </a:p>
          <a:p>
            <a:endParaRPr lang="de-CH" dirty="0"/>
          </a:p>
          <a:p>
            <a:r>
              <a:rPr lang="de-CH" dirty="0"/>
              <a:t>1985: 	1 100</a:t>
            </a:r>
          </a:p>
          <a:p>
            <a:r>
              <a:rPr lang="de-CH" dirty="0"/>
              <a:t>1993:	10 000</a:t>
            </a:r>
          </a:p>
          <a:p>
            <a:r>
              <a:rPr lang="de-CH" dirty="0"/>
              <a:t>1999:	20 000</a:t>
            </a:r>
          </a:p>
          <a:p>
            <a:r>
              <a:rPr lang="de-CH" dirty="0"/>
              <a:t>2014:	30 000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ABC29-2D0B-42BF-8500-18FCBEE234D2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5055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ABC29-2D0B-42BF-8500-18FCBEE234D2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56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6D4C1B-4B5C-400A-81B9-928358D19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45E7C4-6582-41F3-A58B-EC6DBBAF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94E9-683F-464F-BFA9-DBDE8E37E0D1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255409-1579-4A3D-A80C-775EE4358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AEFD9F-CBAF-4879-8F9E-1EE764AD6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CAE3E3EC-F460-4DDA-93D3-1D433A426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48223"/>
            <a:ext cx="9144000" cy="1655762"/>
          </a:xfrm>
          <a:ln w="41275">
            <a:noFill/>
            <a:prstDash val="lgDash"/>
          </a:ln>
        </p:spPr>
        <p:txBody>
          <a:bodyPr/>
          <a:lstStyle>
            <a:lvl1pPr marL="0" indent="0" algn="l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1CE8BB8B-2886-41E3-B5D3-84072C9BEAB5}"/>
              </a:ext>
            </a:extLst>
          </p:cNvPr>
          <p:cNvCxnSpPr>
            <a:cxnSpLocks/>
          </p:cNvCxnSpPr>
          <p:nvPr userDrawn="1"/>
        </p:nvCxnSpPr>
        <p:spPr>
          <a:xfrm>
            <a:off x="838200" y="1352811"/>
            <a:ext cx="105156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D79F9164-8217-485B-93FA-98B3FB903F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63" t="2557" b="1484"/>
          <a:stretch/>
        </p:blipFill>
        <p:spPr>
          <a:xfrm>
            <a:off x="9436894" y="362477"/>
            <a:ext cx="1916906" cy="80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58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CE89E-5B10-43E4-948F-A382FA0E7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8B4904-80BA-429C-90B5-B2D6E21B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76087F7-F7E5-49EF-8A8E-8D71C75DED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2F3FAE-F597-4A76-93F8-994CD6C62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0F2B-6435-4D40-AFD3-F30AB60DDE65}" type="datetime1">
              <a:rPr lang="de-CH" smtClean="0"/>
              <a:t>08.02.2019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0189D3-9AB2-412F-B2DB-6B58F55B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294B49-6213-4581-AE13-7C1295C3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88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0E2D3C-2DA5-4BD6-BA03-CF4187137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F6C5DD2-92E3-475A-8418-B2CEEB26FE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6C7C556-6B55-48D1-934E-8853C6B13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3C8DAF-1DCD-47C9-A7E8-9152E3829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D7927-860A-42C4-9D8A-3C6CF42F0F3A}" type="datetime1">
              <a:rPr lang="de-CH" smtClean="0"/>
              <a:t>08.02.2019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4EDFC0-C83E-4F2D-BFE9-FF9D12081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9729C-6992-4D3C-8114-2C193169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7048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5AF16-AED6-4357-AA71-EFEA15442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422D3C1-3E74-4879-97B2-7A289E6BE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06A660-12B6-490F-A5EB-181572DCE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39BE-BDF6-43A5-8762-3DFD3373F354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E69582-63FF-43C4-84DA-9B654DBCB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550284-80B5-4A6C-98D6-0B4624915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7123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4BF080F-63D9-41BF-BF33-C072740D94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92C4583-82AF-44C6-A8A5-F02728608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EAA107-A86C-4BAC-BA5C-5CAF6D75B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013-DBBF-4E82-A9EC-9C0EA0E768DE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7F97B4-D1AA-4D33-AAFA-0BEF91ABD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2D68B9-5E9D-48F9-8962-D0EAAF500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426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B8241B-EC4A-4F18-842F-8EC787855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17F55-FBDB-4F6B-A958-3019C5AE3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FFE81B-39BB-4936-B01C-9EDA9C71E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41D2-5B31-4E2F-8FBF-B9EC4E9A1CA4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DD55E4-A658-4191-9999-D942BAD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7BC940-6A1B-42E1-869B-3094F273B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574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332197-BB2E-402F-8791-4D0D13C46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64FD1B-5A9F-4F02-A9E7-0EBEBBE49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A62D0D-BA66-4961-9E32-350FFD4AC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06FDB-2990-4DCC-BEB5-AD14D79F955A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2B6D00-9C75-4AED-B347-14264DF61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9F98FD-0231-409C-92D3-B36A89628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610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upttitel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6D4C1B-4B5C-400A-81B9-928358D19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45E7C4-6582-41F3-A58B-EC6DBBAF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94E9-683F-464F-BFA9-DBDE8E37E0D1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255409-1579-4A3D-A80C-775EE4358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CAE3E3EC-F460-4DDA-93D3-1D433A426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24084"/>
            <a:ext cx="9144000" cy="1655762"/>
          </a:xfrm>
          <a:ln w="41275">
            <a:noFill/>
            <a:prstDash val="lgDash"/>
          </a:ln>
        </p:spPr>
        <p:txBody>
          <a:bodyPr/>
          <a:lstStyle>
            <a:lvl1pPr marL="0" indent="0" algn="l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8390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034B2-1A7C-47F6-A3D1-4DC8EF67A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5E3436-DEFF-4EB1-9323-90AE04569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spcBef>
                <a:spcPts val="1000"/>
              </a:spcBef>
              <a:defRPr/>
            </a:lvl1pPr>
            <a:lvl2pPr>
              <a:spcBef>
                <a:spcPts val="1000"/>
              </a:spcBef>
              <a:defRPr/>
            </a:lvl2pPr>
            <a:lvl3pPr>
              <a:spcBef>
                <a:spcPts val="1000"/>
              </a:spcBef>
              <a:defRPr/>
            </a:lvl3pPr>
            <a:lvl4pPr>
              <a:spcBef>
                <a:spcPts val="1000"/>
              </a:spcBef>
              <a:defRPr/>
            </a:lvl4pPr>
            <a:lvl5pPr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0AB29F-11DF-4B56-9EE1-EC541A0A7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spcBef>
                <a:spcPts val="1000"/>
              </a:spcBef>
              <a:defRPr/>
            </a:lvl1pPr>
            <a:lvl2pPr>
              <a:spcBef>
                <a:spcPts val="1000"/>
              </a:spcBef>
              <a:defRPr/>
            </a:lvl2pPr>
            <a:lvl3pPr>
              <a:spcBef>
                <a:spcPts val="1000"/>
              </a:spcBef>
              <a:defRPr/>
            </a:lvl3pPr>
            <a:lvl4pPr>
              <a:spcBef>
                <a:spcPts val="1000"/>
              </a:spcBef>
              <a:defRPr/>
            </a:lvl4pPr>
            <a:lvl5pPr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B48DE0-90B5-4688-8D29-EE89A55D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55DB-86CA-43EE-9327-435706B58DBF}" type="datetime1">
              <a:rPr lang="de-CH" smtClean="0"/>
              <a:t>08.02.2019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2CF974-7C7C-4015-8AA4-02CB3E6F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292291-E592-451A-8348-EE9DA8684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719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ss un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034B2-1A7C-47F6-A3D1-4DC8EF67A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5E3436-DEFF-4EB1-9323-90AE04569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7539401" cy="4351338"/>
          </a:xfrm>
        </p:spPr>
        <p:txBody>
          <a:bodyPr/>
          <a:lstStyle>
            <a:lvl1pPr>
              <a:spcBef>
                <a:spcPts val="1000"/>
              </a:spcBef>
              <a:defRPr/>
            </a:lvl1pPr>
            <a:lvl2pPr>
              <a:spcBef>
                <a:spcPts val="1000"/>
              </a:spcBef>
              <a:defRPr/>
            </a:lvl2pPr>
            <a:lvl3pPr>
              <a:spcBef>
                <a:spcPts val="1000"/>
              </a:spcBef>
              <a:defRPr/>
            </a:lvl3pPr>
            <a:lvl4pPr>
              <a:spcBef>
                <a:spcPts val="1000"/>
              </a:spcBef>
              <a:defRPr/>
            </a:lvl4pPr>
            <a:lvl5pPr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0AB29F-11DF-4B56-9EE1-EC541A0A7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67802" y="2705621"/>
            <a:ext cx="2785997" cy="3471341"/>
          </a:xfrm>
        </p:spPr>
        <p:txBody>
          <a:bodyPr/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1pPr>
            <a:lvl2pPr marL="538163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2pPr>
            <a:lvl3pPr marL="1076325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3pPr>
            <a:lvl4pPr marL="1614488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4pPr>
            <a:lvl5pPr marL="2152650" indent="0">
              <a:spcBef>
                <a:spcPts val="1000"/>
              </a:spcBef>
              <a:buFont typeface="Arial" panose="020B0604020202020204" pitchFamily="34" charset="0"/>
              <a:buNone/>
              <a:tabLst>
                <a:tab pos="2154238" algn="r"/>
              </a:tabLs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B48DE0-90B5-4688-8D29-EE89A55D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371C-DFD2-4E65-802B-AB896114D7E8}" type="datetime1">
              <a:rPr lang="de-CH" smtClean="0"/>
              <a:t>08.02.2019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2CF974-7C7C-4015-8AA4-02CB3E6F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292291-E592-451A-8348-EE9DA8684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FD89D185-C128-4ACA-BFFD-F76CBA78C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567006" y="1825625"/>
            <a:ext cx="2787587" cy="82391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9007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3EA7E-9805-40F7-ACE7-E6A9B7E6E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910CBC-2187-4517-8B15-C23DE5E51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6661E5-FB7C-442B-960B-D1B7A30F4E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068C53-C925-4F26-81B2-EC37451371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FE2DD87-20A4-4407-B6B8-C10421FAF8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9D5A555-CF4A-4CAF-B2CA-F6853E25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A10B-4F43-41C8-ACD3-A2CDC5FAAA7C}" type="datetime1">
              <a:rPr lang="de-CH" smtClean="0"/>
              <a:t>08.02.2019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8740F5D-1E9F-4BB0-A73E-8F02BEC32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5747B7-F2C5-4DD4-8A7D-071BED29F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7141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EE293-DE6E-4517-8F52-5889BA1B1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C793355-3300-40D3-AE65-3350ACAFB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5C64-C2AE-4D06-9303-CF69776B7150}" type="datetime1">
              <a:rPr lang="de-CH" smtClean="0"/>
              <a:t>08.02.2019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41C228-2142-477F-BEC3-1208A0B1D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F45C9A-6CDC-4B59-B0EC-442C90327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6281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509D48F-5C25-4293-84CE-D41FCEE64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EBB3-2962-44DF-BA59-A2690C4051E1}" type="datetime1">
              <a:rPr lang="de-CH" smtClean="0"/>
              <a:t>08.02.2019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9400A50-D82B-4866-A9F8-28DB3AC93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7C77255-759F-436F-83B6-62C4E0F73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952E-C72F-493E-9F3D-D534E843BC9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631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15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5C20BA-FD00-4A21-A9F9-EF648F0E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BE0F92-68CD-418F-BBD9-F1534D85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40C661-CCB7-41C1-8732-14A844D959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B7E02-2F80-42F4-8424-F66DD2287AF3}" type="datetime1">
              <a:rPr lang="de-CH" smtClean="0"/>
              <a:t>08.02.2019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9D0081-0E99-46F5-869D-8AF1422E1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26C3F65-7330-4FD9-89DA-4805DFEDEB12}"/>
              </a:ext>
            </a:extLst>
          </p:cNvPr>
          <p:cNvCxnSpPr>
            <a:cxnSpLocks/>
          </p:cNvCxnSpPr>
          <p:nvPr userDrawn="1"/>
        </p:nvCxnSpPr>
        <p:spPr>
          <a:xfrm>
            <a:off x="923827" y="1352811"/>
            <a:ext cx="10429973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7FEC6771-BD88-4F3F-8BE3-E3895EF24A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l="863" t="2557" b="1484"/>
          <a:stretch/>
        </p:blipFill>
        <p:spPr>
          <a:xfrm>
            <a:off x="9436894" y="362477"/>
            <a:ext cx="1916906" cy="80433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CC0D06F-E53E-4247-8A1E-E03FCD3D1C69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6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677" y="1825625"/>
            <a:ext cx="642646" cy="648000"/>
          </a:xfrm>
          <a:prstGeom prst="ellipse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B7611-046E-4A78-B7AE-699031B28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6600" y="6333192"/>
            <a:ext cx="30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1787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60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F0000"/>
          </a:solidFill>
          <a:latin typeface="+mn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Wingdings" panose="05000000000000000000" pitchFamily="2" charset="2"/>
        <a:buChar char="Ø"/>
        <a:defRPr lang="de-DE" sz="2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1076325" indent="-5397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DD3B3A"/>
        </a:buClr>
        <a:buSzPct val="200000"/>
        <a:buFont typeface="Symbol" panose="05050102010706020507" pitchFamily="18" charset="2"/>
        <a:buChar char=""/>
        <a:defRPr lang="de-DE" sz="24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612900" indent="-5397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DD3B3A"/>
        </a:buClr>
        <a:buSzPct val="200000"/>
        <a:buFont typeface="Symbol" panose="05050102010706020507" pitchFamily="18" charset="2"/>
        <a:buChar char=""/>
        <a:defRPr lang="de-DE" sz="20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2151063" indent="-5397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DD3B3A"/>
        </a:buClr>
        <a:buSzPct val="200000"/>
        <a:buFont typeface="Symbol" panose="05050102010706020507" pitchFamily="18" charset="2"/>
        <a:buChar char="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689225" indent="-53975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DD3B3A"/>
        </a:buClr>
        <a:buSzPct val="200000"/>
        <a:buFont typeface="Symbol" panose="05050102010706020507" pitchFamily="18" charset="2"/>
        <a:buChar char=""/>
        <a:defRPr lang="de-CH" sz="20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12FC69B8-CC87-430E-A279-84EFA4BDB613}"/>
              </a:ext>
            </a:extLst>
          </p:cNvPr>
          <p:cNvCxnSpPr>
            <a:cxnSpLocks/>
          </p:cNvCxnSpPr>
          <p:nvPr/>
        </p:nvCxnSpPr>
        <p:spPr>
          <a:xfrm>
            <a:off x="3313184" y="6468401"/>
            <a:ext cx="9144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37EDE4F7-208F-49C6-BDF2-6826C38D85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3" t="2557" b="1484"/>
          <a:stretch/>
        </p:blipFill>
        <p:spPr>
          <a:xfrm>
            <a:off x="250495" y="5897983"/>
            <a:ext cx="2917197" cy="122405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0060E3FD-AD3D-41FF-95B4-ACF27DEAC6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 w="38100"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lang="de-CH" dirty="0"/>
              <a:t>Unihockey Schweiz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18895F4A-DC5E-4AEE-A6F3-5C876087B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16375"/>
            <a:ext cx="9144000" cy="1655762"/>
          </a:xfrm>
          <a:ln w="38100"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lang="de-CH" sz="2800" dirty="0"/>
              <a:t>Sommer-Camps 2019</a:t>
            </a:r>
          </a:p>
        </p:txBody>
      </p:sp>
    </p:spTree>
    <p:extLst>
      <p:ext uri="{BB962C8B-B14F-4D97-AF65-F5344CB8AC3E}">
        <p14:creationId xmlns:p14="http://schemas.microsoft.com/office/powerpoint/2010/main" val="1748033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DCDB01-BBE7-4308-A67D-A3320886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Mixed Form «</a:t>
            </a:r>
            <a:r>
              <a:rPr lang="de-CH" dirty="0" err="1"/>
              <a:t>Innebandy</a:t>
            </a:r>
            <a:r>
              <a:rPr lang="de-CH" dirty="0"/>
              <a:t>»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675251FE-8DB5-4D43-9FF5-07845F15DB7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3041" y="1825625"/>
            <a:ext cx="3616963" cy="4351338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2C8879-9843-4D1B-AAD4-020103387E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de-CH" dirty="0"/>
              <a:t>gängige Variante in Schulen als Aufwärmsport und «just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fun</a:t>
            </a:r>
            <a:r>
              <a:rPr lang="de-CH" dirty="0"/>
              <a:t>»</a:t>
            </a:r>
          </a:p>
          <a:p>
            <a:r>
              <a:rPr lang="de-CH" dirty="0"/>
              <a:t>Mannschaft besteht aus vier Feldspielern</a:t>
            </a:r>
          </a:p>
          <a:p>
            <a:r>
              <a:rPr lang="de-CH" dirty="0"/>
              <a:t>kein extra ausgerüsteter Tormann</a:t>
            </a:r>
          </a:p>
          <a:p>
            <a:r>
              <a:rPr lang="de-CH" dirty="0"/>
              <a:t>Tore: Grösse von 60 cm x 90 cm</a:t>
            </a:r>
          </a:p>
          <a:p>
            <a:r>
              <a:rPr lang="de-CH" dirty="0"/>
              <a:t>jede Turnhalle –  keine normierten Masse</a:t>
            </a:r>
          </a:p>
        </p:txBody>
      </p:sp>
    </p:spTree>
    <p:extLst>
      <p:ext uri="{BB962C8B-B14F-4D97-AF65-F5344CB8AC3E}">
        <p14:creationId xmlns:p14="http://schemas.microsoft.com/office/powerpoint/2010/main" val="1307204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9A7AF5-6C87-4464-B57C-06C59BE92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Tore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D4A2116-D5F6-460D-94F9-111FC4CFE1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Mixed Variante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222D4E-F2DF-48CA-AA0D-30DDDA6447D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Tor 60 cm x 90 cm gross</a:t>
            </a:r>
          </a:p>
          <a:p>
            <a:r>
              <a:rPr lang="de-CH" dirty="0"/>
              <a:t>keine/n Torfrau/-mann, sondern eine/n letzte/n Verteidigerin/-er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DDDCA60-B241-4F68-868B-672F0EBDE3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Grossfeld und Kleinfeld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1A20AD-1CC9-4060-B095-4F3572D8784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de-CH" dirty="0"/>
              <a:t>eine/n Torfrau/-mann mit einer eigenen Ausrüstung</a:t>
            </a:r>
          </a:p>
          <a:p>
            <a:r>
              <a:rPr lang="de-CH" dirty="0"/>
              <a:t>Helm und Knieschoner</a:t>
            </a:r>
          </a:p>
          <a:p>
            <a:r>
              <a:rPr lang="de-CH" dirty="0"/>
              <a:t>Tore 115 cm x 160 cm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7684B9A-405D-44E0-BFD7-998420E37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175" y="4518000"/>
            <a:ext cx="3510000" cy="234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F543115-9B66-4FD1-AC3C-76D190973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24" y="4518000"/>
            <a:ext cx="3329072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980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A1983F-E648-43E9-AD53-E65B62BC0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Ball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8070E-0CDA-41A3-BB8E-C490684D0E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Besonderheit des </a:t>
            </a:r>
            <a:r>
              <a:rPr lang="de-CH" dirty="0" err="1"/>
              <a:t>Floorballs</a:t>
            </a:r>
            <a:r>
              <a:rPr lang="de-CH" dirty="0"/>
              <a:t>:</a:t>
            </a:r>
            <a:br>
              <a:rPr lang="de-CH" dirty="0"/>
            </a:br>
            <a:r>
              <a:rPr lang="de-CH" dirty="0"/>
              <a:t>Kleiner </a:t>
            </a:r>
            <a:r>
              <a:rPr lang="de-CH" dirty="0" err="1"/>
              <a:t>Lochball</a:t>
            </a:r>
            <a:r>
              <a:rPr lang="de-CH" dirty="0"/>
              <a:t> </a:t>
            </a:r>
          </a:p>
          <a:p>
            <a:r>
              <a:rPr lang="de-CH" dirty="0"/>
              <a:t>nur 23 g schwer </a:t>
            </a:r>
          </a:p>
          <a:p>
            <a:r>
              <a:rPr lang="de-CH" dirty="0"/>
              <a:t>gute SpielerInnen beschleunigen ihn bis 180 km/h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D9C8605-46DC-4EA8-B668-8F166D3174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4E5B72"/>
              </a:clrFrom>
              <a:clrTo>
                <a:srgbClr val="4E5B72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46" b="96822" l="3918" r="92910">
                        <a14:foregroundMark x1="32276" y1="11215" x2="8582" y2="32710"/>
                        <a14:foregroundMark x1="8582" y1="32710" x2="7836" y2="36822"/>
                        <a14:foregroundMark x1="17351" y1="44486" x2="17164" y2="49907"/>
                        <a14:foregroundMark x1="71828" y1="17009" x2="76493" y2="20561"/>
                        <a14:foregroundMark x1="65112" y1="22991" x2="82836" y2="34206"/>
                        <a14:foregroundMark x1="82836" y1="34206" x2="91604" y2="48598"/>
                        <a14:foregroundMark x1="91604" y1="48598" x2="79291" y2="77383"/>
                        <a14:foregroundMark x1="79291" y1="77383" x2="60634" y2="87477"/>
                        <a14:foregroundMark x1="66418" y1="92523" x2="35075" y2="90654"/>
                        <a14:foregroundMark x1="35075" y1="90654" x2="27052" y2="86729"/>
                        <a14:foregroundMark x1="13619" y1="38692" x2="4291" y2="51215"/>
                        <a14:foregroundMark x1="4291" y1="51215" x2="4104" y2="56262"/>
                        <a14:foregroundMark x1="32649" y1="10093" x2="48321" y2="9346"/>
                        <a14:foregroundMark x1="48321" y1="9346" x2="55037" y2="9346"/>
                        <a14:foregroundMark x1="77985" y1="18131" x2="90112" y2="39813"/>
                        <a14:foregroundMark x1="41978" y1="94206" x2="57463" y2="95514"/>
                        <a14:foregroundMark x1="57463" y1="95514" x2="58769" y2="95327"/>
                        <a14:foregroundMark x1="71455" y1="62243" x2="71455" y2="62243"/>
                        <a14:foregroundMark x1="72388" y1="57383" x2="70149" y2="66729"/>
                        <a14:foregroundMark x1="44030" y1="50467" x2="40299" y2="64112"/>
                        <a14:foregroundMark x1="55037" y1="23925" x2="50746" y2="37570"/>
                        <a14:foregroundMark x1="38433" y1="76822" x2="37500" y2="88785"/>
                        <a14:foregroundMark x1="85075" y1="76822" x2="78918" y2="82991"/>
                        <a14:foregroundMark x1="57836" y1="97196" x2="47201" y2="97196"/>
                        <a14:foregroundMark x1="35821" y1="97196" x2="22201" y2="90093"/>
                        <a14:foregroundMark x1="22201" y1="90093" x2="14739" y2="82804"/>
                        <a14:foregroundMark x1="67724" y1="11215" x2="80224" y2="20000"/>
                        <a14:foregroundMark x1="80224" y1="20000" x2="89739" y2="32150"/>
                        <a14:foregroundMark x1="89739" y1="32150" x2="91978" y2="41682"/>
                        <a14:foregroundMark x1="52612" y1="22430" x2="40858" y2="39252"/>
                        <a14:foregroundMark x1="91978" y1="40187" x2="92910" y2="55327"/>
                        <a14:foregroundMark x1="92910" y1="55327" x2="92910" y2="55514"/>
                        <a14:backgroundMark x1="22388" y1="12523" x2="35448" y2="5981"/>
                        <a14:backgroundMark x1="35448" y1="5981" x2="38433" y2="57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131" y="2370473"/>
            <a:ext cx="1671969" cy="1668850"/>
          </a:xfrm>
        </p:spPr>
      </p:pic>
    </p:spTree>
    <p:extLst>
      <p:ext uri="{BB962C8B-B14F-4D97-AF65-F5344CB8AC3E}">
        <p14:creationId xmlns:p14="http://schemas.microsoft.com/office/powerpoint/2010/main" val="1889484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F7B221-4E8A-44E8-BF2E-B77C88D37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Schläger, Anfänger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5E00B-2FE1-4759-974C-E6BFFD939B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038850" cy="4351338"/>
          </a:xfrm>
        </p:spPr>
        <p:txBody>
          <a:bodyPr>
            <a:normAutofit/>
          </a:bodyPr>
          <a:lstStyle/>
          <a:p>
            <a:r>
              <a:rPr lang="de-CH" dirty="0"/>
              <a:t>weicher, flexibler Schaft</a:t>
            </a:r>
            <a:br>
              <a:rPr lang="de-CH" dirty="0"/>
            </a:br>
            <a:r>
              <a:rPr lang="de-CH" dirty="0"/>
              <a:t>28–32 mm, ermöglicht leichte Ballkontrolle</a:t>
            </a:r>
          </a:p>
          <a:p>
            <a:r>
              <a:rPr lang="de-CH" dirty="0"/>
              <a:t>nicht zu starke Schlägerkrümmung</a:t>
            </a:r>
          </a:p>
          <a:p>
            <a:r>
              <a:rPr lang="de-CH" dirty="0"/>
              <a:t>nicht zu hart </a:t>
            </a:r>
          </a:p>
          <a:p>
            <a:r>
              <a:rPr lang="de-CH" dirty="0"/>
              <a:t>Spielergrösse bestimmt die Länge der Schläger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F6077172-839C-4B46-A0EF-B9826F8125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058150" y="1825625"/>
            <a:ext cx="3295650" cy="4351338"/>
            <a:chOff x="4474" y="1150"/>
            <a:chExt cx="2076" cy="2741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340CEB7E-F329-46E2-A78C-39AE2EC930F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474" y="1150"/>
              <a:ext cx="2076" cy="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5125" name="Picture 5">
              <a:extLst>
                <a:ext uri="{FF2B5EF4-FFF2-40B4-BE49-F238E27FC236}">
                  <a16:creationId xmlns:a16="http://schemas.microsoft.com/office/drawing/2014/main" id="{D75C2922-00B3-4838-A9A0-4D7C14B52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4" y="1150"/>
              <a:ext cx="2079" cy="2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6B399AF8-BB14-4047-87D7-022BA15A1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927" y="5322696"/>
            <a:ext cx="5416201" cy="85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2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A3F6A199-8026-4143-BB6D-707B0E48B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Lösungsvideo für nächste Seite</a:t>
            </a:r>
          </a:p>
        </p:txBody>
      </p:sp>
      <p:pic>
        <p:nvPicPr>
          <p:cNvPr id="2" name="Video für Folie 15_1">
            <a:hlinkClick r:id="" action="ppaction://media"/>
            <a:extLst>
              <a:ext uri="{FF2B5EF4-FFF2-40B4-BE49-F238E27FC236}">
                <a16:creationId xmlns:a16="http://schemas.microsoft.com/office/drawing/2014/main" id="{444528A0-EE6C-4519-89FB-3BD99734B11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226"/>
                </p14:media>
              </p:ext>
            </p:extLst>
          </p:nvPr>
        </p:nvPicPr>
        <p:blipFill rotWithShape="1">
          <a:blip r:embed="rId4"/>
          <a:srcRect t="3778" b="3237"/>
          <a:stretch/>
        </p:blipFill>
        <p:spPr>
          <a:xfrm>
            <a:off x="838199" y="1793966"/>
            <a:ext cx="8741229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1782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49205-E71D-45E7-AAA6-F691CDDAB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Veränderungen am Schläger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03CE3C9-E0D8-4CCE-B03D-89DE1EE0F2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Biegen des Schlägers</a:t>
            </a:r>
          </a:p>
          <a:p>
            <a:r>
              <a:rPr lang="de-CH" dirty="0"/>
              <a:t>maximale Krümmung 3 cm</a:t>
            </a:r>
          </a:p>
          <a:p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0954869-86AE-4A42-BA77-440A10D9A835}"/>
              </a:ext>
            </a:extLst>
          </p:cNvPr>
          <p:cNvSpPr txBox="1"/>
          <p:nvPr/>
        </p:nvSpPr>
        <p:spPr>
          <a:xfrm>
            <a:off x="-1" y="3082097"/>
            <a:ext cx="6218095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4400" dirty="0">
                <a:solidFill>
                  <a:srgbClr val="FF0000"/>
                </a:solidFill>
              </a:rPr>
              <a:t>Halten Sie sich an die Regeln!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654F54BB-0864-4E2A-B952-65B96B4B46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871" y="1825625"/>
            <a:ext cx="5088258" cy="4351338"/>
          </a:xfrm>
        </p:spPr>
      </p:pic>
    </p:spTree>
    <p:extLst>
      <p:ext uri="{BB962C8B-B14F-4D97-AF65-F5344CB8AC3E}">
        <p14:creationId xmlns:p14="http://schemas.microsoft.com/office/powerpoint/2010/main" val="1304491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4758E-CC02-4ECD-9BFB-789FFB6E98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Weitere Regeln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2E92C1C-0D22-4C3B-8A37-7CF804C865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Grundlegendes und Freischläge</a:t>
            </a:r>
          </a:p>
        </p:txBody>
      </p:sp>
    </p:spTree>
    <p:extLst>
      <p:ext uri="{BB962C8B-B14F-4D97-AF65-F5344CB8AC3E}">
        <p14:creationId xmlns:p14="http://schemas.microsoft.com/office/powerpoint/2010/main" val="3448195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CD77AB-4160-4CF6-8767-0DC8E8AE5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Grundlegendes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8732DF9-C743-497A-9122-4A959FD7D5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Allgemeines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6239C2-1E5A-4B75-955A-9036DC2665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Sport für alle</a:t>
            </a:r>
          </a:p>
          <a:p>
            <a:r>
              <a:rPr lang="de-CH" dirty="0"/>
              <a:t>Regeln schützen das schnelle und technische Spiel – zuschauerfreundlich</a:t>
            </a:r>
          </a:p>
          <a:p>
            <a:r>
              <a:rPr lang="de-CH" dirty="0"/>
              <a:t>keine harten Körperattacken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CEEA46E-E364-4960-A173-D372D7CBB5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Bully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130351D-9A38-4380-9192-26DFA144B2E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bei Spielbeginn </a:t>
            </a:r>
          </a:p>
          <a:p>
            <a:r>
              <a:rPr lang="de-CH" dirty="0"/>
              <a:t>nach Toren wird er am Mittelpunkt ausgeführt, </a:t>
            </a:r>
          </a:p>
          <a:p>
            <a:r>
              <a:rPr lang="de-CH" dirty="0"/>
              <a:t>sonst an den markierten </a:t>
            </a:r>
            <a:r>
              <a:rPr lang="de-CH" dirty="0" err="1"/>
              <a:t>Bullypunkten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85187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D843F-6DA5-46C1-AB8B-4B0D211E1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Freischlag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7542B4-9076-48FD-8F63-595C74BA4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immer indirekt in Mixed Variante, sonst direkt möglich</a:t>
            </a:r>
          </a:p>
          <a:p>
            <a:r>
              <a:rPr lang="de-CH" dirty="0"/>
              <a:t>am Ort des Vergehens</a:t>
            </a:r>
            <a:br>
              <a:rPr lang="de-CH" dirty="0"/>
            </a:br>
            <a:r>
              <a:rPr lang="de-CH" dirty="0"/>
              <a:t>wenn hinter der verlängert gedachten Torlinie: auf </a:t>
            </a:r>
            <a:r>
              <a:rPr lang="de-CH" dirty="0" err="1"/>
              <a:t>Bullypunkten</a:t>
            </a:r>
            <a:endParaRPr lang="de-CH" dirty="0"/>
          </a:p>
          <a:p>
            <a:r>
              <a:rPr lang="de-CH" dirty="0"/>
              <a:t>Ball muss geschlagen werden – nicht geschlenzt</a:t>
            </a:r>
          </a:p>
          <a:p>
            <a:r>
              <a:rPr lang="de-CH" dirty="0"/>
              <a:t>gegnerische SpielerInnen Mindestabstand von 2 m (Grossfeld 3 m), 2.5 m (Grossfeld 3.5 m) vom Schutzraum entfernt</a:t>
            </a:r>
          </a:p>
          <a:p>
            <a:r>
              <a:rPr lang="de-CH" dirty="0"/>
              <a:t>Abspiel in alle Richtungen möglich</a:t>
            </a:r>
          </a:p>
        </p:txBody>
      </p:sp>
    </p:spTree>
    <p:extLst>
      <p:ext uri="{BB962C8B-B14F-4D97-AF65-F5344CB8AC3E}">
        <p14:creationId xmlns:p14="http://schemas.microsoft.com/office/powerpoint/2010/main" val="2623726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>
            <a:extLst>
              <a:ext uri="{FF2B5EF4-FFF2-40B4-BE49-F238E27FC236}">
                <a16:creationId xmlns:a16="http://schemas.microsoft.com/office/drawing/2014/main" id="{DF7C44BC-1E4B-49EE-8F12-7BB215D78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Hinweise für Folie 20</a:t>
            </a:r>
            <a:endParaRPr lang="de-CH" dirty="0">
              <a:highlight>
                <a:srgbClr val="FFFF00"/>
              </a:highlight>
            </a:endParaRPr>
          </a:p>
        </p:txBody>
      </p:sp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9FDB8883-0590-4AF9-AA25-0A610937F1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5919530"/>
              </p:ext>
            </p:extLst>
          </p:nvPr>
        </p:nvGraphicFramePr>
        <p:xfrm>
          <a:off x="923826" y="1483567"/>
          <a:ext cx="10429974" cy="51971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14987">
                  <a:extLst>
                    <a:ext uri="{9D8B030D-6E8A-4147-A177-3AD203B41FA5}">
                      <a16:colId xmlns:a16="http://schemas.microsoft.com/office/drawing/2014/main" val="3455796991"/>
                    </a:ext>
                  </a:extLst>
                </a:gridCol>
                <a:gridCol w="5214987">
                  <a:extLst>
                    <a:ext uri="{9D8B030D-6E8A-4147-A177-3AD203B41FA5}">
                      <a16:colId xmlns:a16="http://schemas.microsoft.com/office/drawing/2014/main" val="1194700266"/>
                    </a:ext>
                  </a:extLst>
                </a:gridCol>
              </a:tblGrid>
              <a:tr h="1299287">
                <a:tc>
                  <a:txBody>
                    <a:bodyPr/>
                    <a:lstStyle/>
                    <a:p>
                      <a:pPr lvl="0" algn="l"/>
                      <a:r>
                        <a:rPr lang="de-CH" sz="2800" dirty="0"/>
                        <a:t>Behinderung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977726"/>
                  </a:ext>
                </a:extLst>
              </a:tr>
              <a:tr h="12992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800" dirty="0"/>
                        <a:t>Zeitverzögerung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244084"/>
                  </a:ext>
                </a:extLst>
              </a:tr>
              <a:tr h="12992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800" dirty="0"/>
                        <a:t>rückwärts in Gegner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989614"/>
                  </a:ext>
                </a:extLst>
              </a:tr>
              <a:tr h="12992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800" dirty="0"/>
                        <a:t>hoher Stock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086768"/>
                  </a:ext>
                </a:extLst>
              </a:tr>
            </a:tbl>
          </a:graphicData>
        </a:graphic>
      </p:graphicFrame>
      <p:pic>
        <p:nvPicPr>
          <p:cNvPr id="13" name="Grafik 12">
            <a:extLst>
              <a:ext uri="{FF2B5EF4-FFF2-40B4-BE49-F238E27FC236}">
                <a16:creationId xmlns:a16="http://schemas.microsoft.com/office/drawing/2014/main" id="{7E5753A8-3416-4AB5-97E6-9A84A2E2619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935" y="5241170"/>
            <a:ext cx="901700" cy="143954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0C8482B-1BE0-40E7-8B44-C64FA5E74B6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968" y="4110760"/>
            <a:ext cx="652581" cy="143817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3860E4E-84B1-4FA6-A6EE-EE541A7B798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129" y="2717442"/>
            <a:ext cx="658495" cy="143954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C1B37A20-623E-4BCE-A2E0-F0A026425CD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443" y="1483567"/>
            <a:ext cx="868722" cy="143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86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67BD2F-E4B2-4BD3-8DC0-9A0E38E25E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Geschichte Unihockey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DCB27A7-1A8D-4866-BFA6-AD077DCF6C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Geschichte international und in der Schweiz</a:t>
            </a:r>
          </a:p>
          <a:p>
            <a:r>
              <a:rPr lang="de-CH" dirty="0"/>
              <a:t>Erfolge und Entwicklung</a:t>
            </a:r>
          </a:p>
        </p:txBody>
      </p:sp>
    </p:spTree>
    <p:extLst>
      <p:ext uri="{BB962C8B-B14F-4D97-AF65-F5344CB8AC3E}">
        <p14:creationId xmlns:p14="http://schemas.microsoft.com/office/powerpoint/2010/main" val="3126080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D087A2E-A527-4A3B-9B12-59AAD8BA8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812FC71-2804-441E-9345-71F0055BC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3918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36B845-B42A-4E5A-B128-FC684D501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Unihockey international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7BFFEC-11CA-4D9C-8CBC-50DC512F8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1981: Gründung schwedischer Verband</a:t>
            </a:r>
          </a:p>
          <a:p>
            <a:r>
              <a:rPr lang="de-CH" dirty="0"/>
              <a:t>1985: Gründung finnischer Verband</a:t>
            </a:r>
          </a:p>
          <a:p>
            <a:r>
              <a:rPr lang="de-CH" dirty="0"/>
              <a:t>1986: Gründung internationaler Verband</a:t>
            </a:r>
          </a:p>
          <a:p>
            <a:r>
              <a:rPr lang="de-CH" dirty="0"/>
              <a:t>1992: Gründung tschechischer und deutscher Verband</a:t>
            </a:r>
            <a:br>
              <a:rPr lang="de-CH" dirty="0"/>
            </a:br>
            <a:r>
              <a:rPr lang="de-CH" dirty="0"/>
              <a:t>weltweit nahezu 300 000 Lizenzierte </a:t>
            </a:r>
          </a:p>
          <a:p>
            <a:r>
              <a:rPr lang="de-CH" dirty="0"/>
              <a:t>66 nationale Verbände (davon 10 Nicht-IFF-Mitglieder)</a:t>
            </a:r>
          </a:p>
          <a:p>
            <a:r>
              <a:rPr lang="de-CH" dirty="0"/>
              <a:t>2011: IOC-Anerkennung</a:t>
            </a:r>
          </a:p>
          <a:p>
            <a:r>
              <a:rPr lang="de-CH" dirty="0"/>
              <a:t>2017: Aufnahme ins Programm der World Games</a:t>
            </a:r>
          </a:p>
        </p:txBody>
      </p:sp>
    </p:spTree>
    <p:extLst>
      <p:ext uri="{BB962C8B-B14F-4D97-AF65-F5344CB8AC3E}">
        <p14:creationId xmlns:p14="http://schemas.microsoft.com/office/powerpoint/2010/main" val="3399987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67BDA-5839-49BD-A5E6-F4E7DBA6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 Schweiz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EAA2F3-9A0A-4D3D-B1A4-02EF1CB34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1985: Gründung des Schweizerischen Unihockey-Verbandes (SUHV)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1986: Gründung des Internationalen Unihockey-Verbands IFF durch die Landesverbände Schweiz, Schweden und Finnland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1989: Aufnahme des Schweizerischen Unihockey-Verbandes in Swiss Olympic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1995: EM der Damen und der Herren in der Schweiz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2003: erste Damen-WM in der Schweiz </a:t>
            </a:r>
            <a:b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Schweizerinnen erreichen Endspiel, gewinnen Silber-Medaille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2016: erste Video- und </a:t>
            </a:r>
            <a:r>
              <a:rPr lang="de-CH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Livestreamplattform</a:t>
            </a: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auf swissunihockey.tv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8140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67BDA-5839-49BD-A5E6-F4E7DBA6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Entwicklung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CF89F0-BE77-4466-937E-09C045C128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100DC23-B226-4F35-A395-AF91B4DBF0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4AE62AE-8CD4-40DD-B9FD-1D25AD332C1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CH"/>
          </a:p>
        </p:txBody>
      </p:sp>
      <p:graphicFrame>
        <p:nvGraphicFramePr>
          <p:cNvPr id="9" name="Inhaltsplatzhalter 18">
            <a:extLst>
              <a:ext uri="{FF2B5EF4-FFF2-40B4-BE49-F238E27FC236}">
                <a16:creationId xmlns:a16="http://schemas.microsoft.com/office/drawing/2014/main" id="{F26D255C-52B8-4E80-A6CE-28787A452A2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46690925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35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E4501D-2429-4C9D-B029-0A76E7C19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Erfolge</a:t>
            </a:r>
            <a:endParaRPr lang="de-CH" dirty="0"/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159F0B3F-F856-4C54-9AC3-88BC653EA5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4382610"/>
              </p:ext>
            </p:extLst>
          </p:nvPr>
        </p:nvGraphicFramePr>
        <p:xfrm>
          <a:off x="932468" y="1825625"/>
          <a:ext cx="8077200" cy="403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414">
                  <a:extLst>
                    <a:ext uri="{9D8B030D-6E8A-4147-A177-3AD203B41FA5}">
                      <a16:colId xmlns:a16="http://schemas.microsoft.com/office/drawing/2014/main" val="793493797"/>
                    </a:ext>
                  </a:extLst>
                </a:gridCol>
                <a:gridCol w="2955787">
                  <a:extLst>
                    <a:ext uri="{9D8B030D-6E8A-4147-A177-3AD203B41FA5}">
                      <a16:colId xmlns:a16="http://schemas.microsoft.com/office/drawing/2014/main" val="3501160920"/>
                    </a:ext>
                  </a:extLst>
                </a:gridCol>
                <a:gridCol w="3723999">
                  <a:extLst>
                    <a:ext uri="{9D8B030D-6E8A-4147-A177-3AD203B41FA5}">
                      <a16:colId xmlns:a16="http://schemas.microsoft.com/office/drawing/2014/main" val="2684445001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Jahr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Anlass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Platzierung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77885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1994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 Herren-EM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362935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1997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 Damen-WM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05053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 Damen-WM in 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43724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 Herren-WM in 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528609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Damen-WM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Gold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976925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U19-Damen-WM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Gold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262439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CH" dirty="0"/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Herren-WM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3. Rang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0341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8022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4758E-CC02-4ECD-9BFB-789FFB6E98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Varianten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2E92C1C-0D22-4C3B-8A37-7CF804C865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Grossfeld, Kleinfeld, Mixed («Innebandy»)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2106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81F07-CF75-4C26-8058-C8A23553B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Grossfeld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BC1DFC5-26BC-40EE-B4A5-3B132B33B0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Meisterschaftsbetrieb und international gespielte Form</a:t>
            </a:r>
          </a:p>
          <a:p>
            <a:r>
              <a:rPr lang="de-CH" dirty="0"/>
              <a:t>eignet sich weniger für Schulen, da Spielfeld 20 m x 40 m gross</a:t>
            </a:r>
          </a:p>
          <a:p>
            <a:r>
              <a:rPr lang="de-CH" dirty="0"/>
              <a:t>zertifizierte Tore (160 cm x 115 cm) und Tormannausrüstung</a:t>
            </a:r>
          </a:p>
          <a:p>
            <a:r>
              <a:rPr lang="de-CH" dirty="0"/>
              <a:t>Mannschaft besteht aus fünf Feldspielern und einem Tormann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7CD47ED6-0EC0-43B8-86B3-243D9E1F07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3042" y="1825625"/>
            <a:ext cx="3032125" cy="4351338"/>
            <a:chOff x="1205" y="1150"/>
            <a:chExt cx="1910" cy="2741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75F8E2D0-5FAE-4ED3-937C-23B97698B8E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05" y="1150"/>
              <a:ext cx="1910" cy="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3077" name="Picture 5">
              <a:extLst>
                <a:ext uri="{FF2B5EF4-FFF2-40B4-BE49-F238E27FC236}">
                  <a16:creationId xmlns:a16="http://schemas.microsoft.com/office/drawing/2014/main" id="{569D025F-85AF-40E3-AB13-CC9149A418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5" y="1150"/>
              <a:ext cx="1914" cy="2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50578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0A359-5B18-46AD-A707-4AD20BBFA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Kleinfeld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51894A-37E1-4A8A-9422-44E4FB532D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in A, D und CH beliebte und gängige Form</a:t>
            </a:r>
          </a:p>
          <a:p>
            <a:r>
              <a:rPr lang="de-CH" dirty="0"/>
              <a:t>für Schulbetrieb geeignet</a:t>
            </a:r>
          </a:p>
          <a:p>
            <a:pPr lvl="1"/>
            <a:r>
              <a:rPr lang="de-CH" dirty="0"/>
              <a:t>Spielfeld misst 24 m x 14 m</a:t>
            </a:r>
          </a:p>
          <a:p>
            <a:pPr lvl="1"/>
            <a:r>
              <a:rPr lang="de-CH" dirty="0"/>
              <a:t>Tore sind die gleichen wie im Grossfeld</a:t>
            </a:r>
          </a:p>
          <a:p>
            <a:r>
              <a:rPr lang="de-CH" dirty="0"/>
              <a:t>Mannschaft besteht aus drei Feldspielern und einem Tormann</a:t>
            </a: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E49B5CD8-913F-4D4A-9C4E-B2EA5976510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3041" y="1825625"/>
            <a:ext cx="3546475" cy="4351338"/>
            <a:chOff x="1043" y="1150"/>
            <a:chExt cx="2234" cy="2741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9155C45E-5DB3-4728-A62A-610630A4301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043" y="1150"/>
              <a:ext cx="2234" cy="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pic>
          <p:nvPicPr>
            <p:cNvPr id="4101" name="Picture 5">
              <a:extLst>
                <a:ext uri="{FF2B5EF4-FFF2-40B4-BE49-F238E27FC236}">
                  <a16:creationId xmlns:a16="http://schemas.microsoft.com/office/drawing/2014/main" id="{771D8786-9F55-4D97-AF7E-1374B9ADC1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" y="1150"/>
              <a:ext cx="2239" cy="2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56479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</Words>
  <PresentationFormat>Breitbild</PresentationFormat>
  <Paragraphs>124</Paragraphs>
  <Slides>20</Slides>
  <Notes>4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5" baseType="lpstr">
      <vt:lpstr>Arial</vt:lpstr>
      <vt:lpstr>Calibri</vt:lpstr>
      <vt:lpstr>Symbol</vt:lpstr>
      <vt:lpstr>Wingdings</vt:lpstr>
      <vt:lpstr>Office</vt:lpstr>
      <vt:lpstr>Unihockey Schweiz</vt:lpstr>
      <vt:lpstr>Geschichte Unihockey</vt:lpstr>
      <vt:lpstr>Unihockey international</vt:lpstr>
      <vt:lpstr>Geschichte Schweiz</vt:lpstr>
      <vt:lpstr>Entwicklung</vt:lpstr>
      <vt:lpstr>Erfolge</vt:lpstr>
      <vt:lpstr>Varianten</vt:lpstr>
      <vt:lpstr>Grossfeld</vt:lpstr>
      <vt:lpstr>Kleinfeld</vt:lpstr>
      <vt:lpstr>Mixed Form «Innebandy»</vt:lpstr>
      <vt:lpstr>Tore</vt:lpstr>
      <vt:lpstr>Ball</vt:lpstr>
      <vt:lpstr>Schläger, Anfänger</vt:lpstr>
      <vt:lpstr>Lösungsvideo für nächste Seite</vt:lpstr>
      <vt:lpstr>Veränderungen am Schläger</vt:lpstr>
      <vt:lpstr>Weitere Regeln</vt:lpstr>
      <vt:lpstr>Grundlegendes</vt:lpstr>
      <vt:lpstr>Freischlag</vt:lpstr>
      <vt:lpstr>Hinweise für Folie 20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2018-07-09T15:28:46Z</dcterms:created>
  <dcterms:modified xsi:type="dcterms:W3CDTF">2019-02-08T08:10:43Z</dcterms:modified>
</cp:coreProperties>
</file>