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9" r:id="rId4"/>
    <p:sldId id="265" r:id="rId5"/>
    <p:sldId id="258" r:id="rId6"/>
    <p:sldId id="266" r:id="rId7"/>
    <p:sldId id="259" r:id="rId8"/>
    <p:sldId id="262" r:id="rId9"/>
  </p:sldIdLst>
  <p:sldSz cx="12192000" cy="6858000"/>
  <p:notesSz cx="6797675" cy="987425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EB29"/>
    <a:srgbClr val="00D700"/>
    <a:srgbClr val="52D752"/>
    <a:srgbClr val="5A8CC8"/>
    <a:srgbClr val="648CC8"/>
    <a:srgbClr val="3264FF"/>
    <a:srgbClr val="96E6FF"/>
    <a:srgbClr val="64C8FF"/>
    <a:srgbClr val="9D7F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80609" autoAdjust="0"/>
  </p:normalViewPr>
  <p:slideViewPr>
    <p:cSldViewPr snapToGrid="0">
      <p:cViewPr varScale="1">
        <p:scale>
          <a:sx n="70" d="100"/>
          <a:sy n="70" d="100"/>
        </p:scale>
        <p:origin x="660" y="4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34" y="5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8D1B18D7-E7FA-4886-AFCC-0F57697CDDB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453178" y="355712"/>
            <a:ext cx="5857541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1800" b="1">
                <a:latin typeface="Arial" panose="020B0604020202020204" pitchFamily="34" charset="0"/>
                <a:cs typeface="Arial" panose="020B0604020202020204" pitchFamily="34" charset="0"/>
              </a:rPr>
              <a:t>Mountainbike Fahrtechnik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C59924E-802E-4510-82ED-92EBA03309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453177" y="8790042"/>
            <a:ext cx="2945659" cy="3359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WERDO-SPORT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7D6F927-1269-461C-A660-DAF933E90F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398839" y="8790042"/>
            <a:ext cx="2945659" cy="3359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F9509F-3BA6-4CD3-BA99-D19F36E7C98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002160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/>
              <a:t>Mountainbike Fahrtechnik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CH"/>
              <a:t>5. Juni 2019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750301-25DA-40D4-A430-17885D21720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486239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21095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3642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Körperschwerpunkt</a:t>
            </a:r>
          </a:p>
          <a:p>
            <a:r>
              <a:rPr lang="de-CH" dirty="0"/>
              <a:t>Pedalen waagerecht auf gleicher Höhe</a:t>
            </a:r>
          </a:p>
          <a:p>
            <a:r>
              <a:rPr lang="de-CH" dirty="0"/>
              <a:t>Knie und Ellenbogen leicht gebeugt</a:t>
            </a:r>
          </a:p>
          <a:p>
            <a:r>
              <a:rPr lang="de-CH" dirty="0"/>
              <a:t>Rücken gerade</a:t>
            </a:r>
          </a:p>
          <a:p>
            <a:r>
              <a:rPr lang="de-CH" dirty="0"/>
              <a:t>Zeigefinger an Bremshebeln</a:t>
            </a:r>
          </a:p>
          <a:p>
            <a:r>
              <a:rPr lang="de-CH" dirty="0"/>
              <a:t>Blick nach vorne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3</a:t>
            </a:fld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A47D000-B663-4FBE-96AE-0B85E58EE357}"/>
              </a:ext>
            </a:extLst>
          </p:cNvPr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23B18C-BBC1-49AC-A572-8397446ADE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Kopfzeilenplatzhalter 6">
            <a:extLst>
              <a:ext uri="{FF2B5EF4-FFF2-40B4-BE49-F238E27FC236}">
                <a16:creationId xmlns:a16="http://schemas.microsoft.com/office/drawing/2014/main" id="{D1E30C28-2E2C-4462-90C7-8B3FA480F3D0}"/>
              </a:ext>
            </a:extLst>
          </p:cNvPr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</p:spTree>
    <p:extLst>
      <p:ext uri="{BB962C8B-B14F-4D97-AF65-F5344CB8AC3E}">
        <p14:creationId xmlns:p14="http://schemas.microsoft.com/office/powerpoint/2010/main" val="508589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17849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3557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4379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12006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/>
              <a:t>Mountainbike Fahrtechnik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CH"/>
              <a:t>5. Juni 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CH"/>
              <a:t>WERDO-SPORT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3750301-25DA-40D4-A430-17885D21720E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79791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C1BCBA9D-BA85-4D1A-A20C-E40E147854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6388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852A4345-3452-4239-94F8-B803C0958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1680" y="4704439"/>
            <a:ext cx="6099864" cy="1263722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rgbClr val="29EB29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E30F170-80B0-477B-A45D-17060A73F5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4973" y="809858"/>
            <a:ext cx="4785913" cy="30816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6" name="Grafik 5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3634A890-E5E5-48E0-A973-2C4411A9D0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5638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10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2289A1-5D83-45AF-A1AA-E33C00AFB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D55DA0-FD7B-4E9F-9B13-70A80A9FC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79765C-23ED-4FFC-9E3C-42E982B6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93B402-C36B-431A-845B-C821C88F4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DB76E78-9C38-4177-9705-F2160CBA1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7894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9AAD9B-849F-422A-94D6-802D96D75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DDF4894-DA02-418C-97B8-08E644C59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95449" y="1825625"/>
            <a:ext cx="5584769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C0C9E18-FF3E-49EE-BE96-FD922F5F2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190807" y="1825625"/>
            <a:ext cx="3512172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2185E3-071E-42D0-8795-948C1A53E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C88CEC8-28AB-4911-8B8A-09677ED9D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EB136C6-0141-4056-B76D-4A5E6FE3B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8392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DDABEF-9E89-40E0-8EA8-41C15EC70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0078" y="365125"/>
            <a:ext cx="927531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D1F11C-246B-4950-AD9A-1E6E98A770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AEEDDF27-CF9E-4D4B-B400-D293E051FF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D03505B-607D-4A78-9E1D-CD58A6F4D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A03D651-9B92-4274-9321-9335C79528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7BC9809-6D3D-4FAA-A19A-A2C7E33DC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66436C0-3BD5-41EC-AA8A-B22286CCE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535C14B-71BD-4CA2-A178-1BC599B1C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D0E176D-F059-4A58-AF43-9F6A9A176D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1" name="Grafik 10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2EDBE9E-2FFA-43E3-BDEA-DC6F057650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633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AA537-4623-44A1-B80B-1DA2E850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1E36F0-CC9B-476E-980C-EE355305D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BA7A5B-A2A2-498B-A241-4F45EEE8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29B5D1-52F8-4C61-B507-8F8A4F57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44197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 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7AA537-4623-44A1-B80B-1DA2E850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D1E36F0-CC9B-476E-980C-EE355305D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BA7A5B-A2A2-498B-A241-4F45EEE8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A29B5D1-52F8-4C61-B507-8F8A4F57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EF38E7F-3A1A-42A6-AD97-2313BCDC5F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AE6B6C1D-A0F8-45DF-A8BF-A64412730D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0626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0CD1702-913B-4E6C-9333-D627B9620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81D5D47-0398-4EE1-9F6A-8FC715A35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97D3B9-9396-400F-A2B3-6A6150238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21488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A8C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E13489A4-07A8-412F-9AC9-B077D4BD6F5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133600" cy="6858000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197C37EF-3DEC-4158-9B99-B7579CEA7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1747" y="365125"/>
            <a:ext cx="746247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0189186-2956-4BFF-B91D-9BBB16C0F1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61746" y="1825625"/>
            <a:ext cx="936933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7D427B5-FD2D-4B8E-8B69-86B83607CE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54766" y="6356350"/>
            <a:ext cx="9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F36276-A25B-4428-9D1B-A04DDD93E9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8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6E2938A-9D41-48D5-92AF-FF2E03C035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96954" y="6356350"/>
            <a:ext cx="7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orbel" panose="020B0503020204020204" pitchFamily="34" charset="0"/>
              </a:defRPr>
            </a:lvl1pPr>
          </a:lstStyle>
          <a:p>
            <a:fld id="{EE23AE80-B8CE-4212-B53B-21E6ED7F3BFF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E1C595B-41BF-4135-8F6C-377EC35BD77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  <p:pic>
        <p:nvPicPr>
          <p:cNvPr id="10" name="Grafik 9" descr="Ein Bild, das draußen, Gras, Fahrrad, Himmel enthält.&#10;&#10;Mit sehr hoher Zuverlässigkeit generierte Beschreibung">
            <a:extLst>
              <a:ext uri="{FF2B5EF4-FFF2-40B4-BE49-F238E27FC236}">
                <a16:creationId xmlns:a16="http://schemas.microsoft.com/office/drawing/2014/main" id="{71E46160-F7EC-47F2-8A68-7371B3044D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2133600" cy="6858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7BC32F18-E2F7-450E-9DBB-43C915A72C3F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47" y="365125"/>
            <a:ext cx="1677306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8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§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Symbol" panose="05050102010706020507" pitchFamily="18" charset="2"/>
        <a:buChar char="-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Courier New" panose="02070309020205020404" pitchFamily="49" charset="0"/>
        <a:buChar char="o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93D7E9-341E-4100-B812-A25C7AF2979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Mountainbike Fahrtechnik</a:t>
            </a:r>
          </a:p>
        </p:txBody>
      </p:sp>
    </p:spTree>
    <p:extLst>
      <p:ext uri="{BB962C8B-B14F-4D97-AF65-F5344CB8AC3E}">
        <p14:creationId xmlns:p14="http://schemas.microsoft.com/office/powerpoint/2010/main" val="1636623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505FF6-06BB-4000-BADA-6629A7000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Bike Check-Up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A365CE-FD51-439E-B1DF-31AE7FBDDB2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Waschen</a:t>
            </a:r>
          </a:p>
          <a:p>
            <a:r>
              <a:rPr lang="de-CH" dirty="0"/>
              <a:t>Einfetten</a:t>
            </a:r>
          </a:p>
          <a:p>
            <a:r>
              <a:rPr lang="de-CH" dirty="0"/>
              <a:t>Schrauben nachziehen</a:t>
            </a:r>
          </a:p>
          <a:p>
            <a:r>
              <a:rPr lang="de-CH" dirty="0"/>
              <a:t>Reifen und Bremsen checken</a:t>
            </a:r>
          </a:p>
          <a:p>
            <a:r>
              <a:rPr lang="de-CH" dirty="0"/>
              <a:t>Federgabel und Dämpfer pflegen</a:t>
            </a:r>
          </a:p>
          <a:p>
            <a:r>
              <a:rPr lang="de-CH" dirty="0"/>
              <a:t>Sorgfältige Kettenreinigung inklusive Ölung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E528478F-4B45-4964-A0EE-14391CC96E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0" y="2923248"/>
            <a:ext cx="3511550" cy="2156091"/>
          </a:xfrm>
          <a:prstGeom prst="rect">
            <a:avLst/>
          </a:prstGeom>
        </p:spPr>
      </p:pic>
      <p:sp>
        <p:nvSpPr>
          <p:cNvPr id="6" name="Interaktive Schaltfläche: Leer 5">
            <a:hlinkClick r:id="" action="ppaction://hlinkshowjump?jump=endshow" highlightClick="1"/>
            <a:extLst>
              <a:ext uri="{FF2B5EF4-FFF2-40B4-BE49-F238E27FC236}">
                <a16:creationId xmlns:a16="http://schemas.microsoft.com/office/drawing/2014/main" id="{6C734919-AA57-4D22-886B-1FC7D2121651}"/>
              </a:ext>
            </a:extLst>
          </p:cNvPr>
          <p:cNvSpPr/>
          <p:nvPr/>
        </p:nvSpPr>
        <p:spPr>
          <a:xfrm>
            <a:off x="9014909" y="3012142"/>
            <a:ext cx="591670" cy="19363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EFEA4AD-107D-467A-A5F2-0B0346AAF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56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1232D3E5-685A-406D-8836-23B8EFC5FD01}"/>
              </a:ext>
            </a:extLst>
          </p:cNvPr>
          <p:cNvGrpSpPr/>
          <p:nvPr/>
        </p:nvGrpSpPr>
        <p:grpSpPr>
          <a:xfrm>
            <a:off x="4824000" y="2016000"/>
            <a:ext cx="4573809" cy="4080000"/>
            <a:chOff x="4824000" y="2016000"/>
            <a:chExt cx="4573809" cy="4080000"/>
          </a:xfrm>
        </p:grpSpPr>
        <p:pic>
          <p:nvPicPr>
            <p:cNvPr id="27" name="Grafik 26" descr="Ein Bild, das Vektorgrafiken, Transport enthält.&#10;&#10;Mit hoher Zuverlässigkeit generierte Beschreibung">
              <a:extLst>
                <a:ext uri="{FF2B5EF4-FFF2-40B4-BE49-F238E27FC236}">
                  <a16:creationId xmlns:a16="http://schemas.microsoft.com/office/drawing/2014/main" id="{D7BC5EBD-DD24-4881-A31F-3399EB6FB90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4000" y="2016000"/>
              <a:ext cx="4573809" cy="4080000"/>
            </a:xfrm>
            <a:prstGeom prst="rect">
              <a:avLst/>
            </a:prstGeom>
          </p:spPr>
        </p:pic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DA94D21E-0C1F-4280-B81E-371E265BF4B0}"/>
                </a:ext>
              </a:extLst>
            </p:cNvPr>
            <p:cNvSpPr/>
            <p:nvPr/>
          </p:nvSpPr>
          <p:spPr>
            <a:xfrm>
              <a:off x="6841422" y="3176471"/>
              <a:ext cx="360000" cy="36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9" name="Kreuz 28">
              <a:extLst>
                <a:ext uri="{FF2B5EF4-FFF2-40B4-BE49-F238E27FC236}">
                  <a16:creationId xmlns:a16="http://schemas.microsoft.com/office/drawing/2014/main" id="{F50DBDC8-C874-4C27-8DD6-83244B71F900}"/>
                </a:ext>
              </a:extLst>
            </p:cNvPr>
            <p:cNvSpPr/>
            <p:nvPr/>
          </p:nvSpPr>
          <p:spPr>
            <a:xfrm rot="2700000">
              <a:off x="6839004" y="5151499"/>
              <a:ext cx="360000" cy="360000"/>
            </a:xfrm>
            <a:prstGeom prst="plus">
              <a:avLst>
                <a:gd name="adj" fmla="val 44868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B60448F0-19A2-4DAA-8FF1-B779DAB7C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Grundposition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A8F93EEF-DEB4-4B89-B927-028BDCF116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3</a:t>
            </a:fld>
            <a:endParaRPr lang="de-CH"/>
          </a:p>
        </p:txBody>
      </p:sp>
      <p:sp>
        <p:nvSpPr>
          <p:cNvPr id="4" name="Pfeil: nach unten 3">
            <a:extLst>
              <a:ext uri="{FF2B5EF4-FFF2-40B4-BE49-F238E27FC236}">
                <a16:creationId xmlns:a16="http://schemas.microsoft.com/office/drawing/2014/main" id="{4BF99576-4692-498C-A710-08A431CF582E}"/>
              </a:ext>
            </a:extLst>
          </p:cNvPr>
          <p:cNvSpPr/>
          <p:nvPr/>
        </p:nvSpPr>
        <p:spPr>
          <a:xfrm>
            <a:off x="6946490" y="3429000"/>
            <a:ext cx="144000" cy="17280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Legende: Linie 20">
            <a:extLst>
              <a:ext uri="{FF2B5EF4-FFF2-40B4-BE49-F238E27FC236}">
                <a16:creationId xmlns:a16="http://schemas.microsoft.com/office/drawing/2014/main" id="{60C0B370-D644-4B72-9889-E9D474A38FCC}"/>
              </a:ext>
            </a:extLst>
          </p:cNvPr>
          <p:cNvSpPr/>
          <p:nvPr/>
        </p:nvSpPr>
        <p:spPr>
          <a:xfrm>
            <a:off x="9539614" y="2059420"/>
            <a:ext cx="2052000" cy="612648"/>
          </a:xfrm>
          <a:prstGeom prst="borderCallout1">
            <a:avLst>
              <a:gd name="adj1" fmla="val 18750"/>
              <a:gd name="adj2" fmla="val -8333"/>
              <a:gd name="adj3" fmla="val 86288"/>
              <a:gd name="adj4" fmla="val -64640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Blick nach vorne</a:t>
            </a:r>
          </a:p>
        </p:txBody>
      </p:sp>
      <p:sp>
        <p:nvSpPr>
          <p:cNvPr id="22" name="Legende: Linie 21">
            <a:extLst>
              <a:ext uri="{FF2B5EF4-FFF2-40B4-BE49-F238E27FC236}">
                <a16:creationId xmlns:a16="http://schemas.microsoft.com/office/drawing/2014/main" id="{21E03C2E-2515-4DAB-B919-84EA2303B96E}"/>
              </a:ext>
            </a:extLst>
          </p:cNvPr>
          <p:cNvSpPr/>
          <p:nvPr/>
        </p:nvSpPr>
        <p:spPr>
          <a:xfrm>
            <a:off x="9545044" y="3325862"/>
            <a:ext cx="2052000" cy="828000"/>
          </a:xfrm>
          <a:prstGeom prst="borderCallout1">
            <a:avLst>
              <a:gd name="adj1" fmla="val 18750"/>
              <a:gd name="adj2" fmla="val -8333"/>
              <a:gd name="adj3" fmla="val 56873"/>
              <a:gd name="adj4" fmla="val -45395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Zeigefinger an Bremshebeln</a:t>
            </a:r>
          </a:p>
        </p:txBody>
      </p:sp>
      <p:sp>
        <p:nvSpPr>
          <p:cNvPr id="23" name="Legende: Linie 22">
            <a:extLst>
              <a:ext uri="{FF2B5EF4-FFF2-40B4-BE49-F238E27FC236}">
                <a16:creationId xmlns:a16="http://schemas.microsoft.com/office/drawing/2014/main" id="{593BFEAA-2AD4-404A-97E2-754AA7AB3D84}"/>
              </a:ext>
            </a:extLst>
          </p:cNvPr>
          <p:cNvSpPr/>
          <p:nvPr/>
        </p:nvSpPr>
        <p:spPr>
          <a:xfrm>
            <a:off x="3510394" y="2053764"/>
            <a:ext cx="2052000" cy="612648"/>
          </a:xfrm>
          <a:prstGeom prst="borderCallout1">
            <a:avLst>
              <a:gd name="adj1" fmla="val 31990"/>
              <a:gd name="adj2" fmla="val 104508"/>
              <a:gd name="adj3" fmla="val 102791"/>
              <a:gd name="adj4" fmla="val 172126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Rücken gerade</a:t>
            </a:r>
          </a:p>
        </p:txBody>
      </p:sp>
      <p:sp>
        <p:nvSpPr>
          <p:cNvPr id="24" name="Legende: Linie 23">
            <a:extLst>
              <a:ext uri="{FF2B5EF4-FFF2-40B4-BE49-F238E27FC236}">
                <a16:creationId xmlns:a16="http://schemas.microsoft.com/office/drawing/2014/main" id="{1837A4B6-8F93-4CEB-96B3-9F5D320267A3}"/>
              </a:ext>
            </a:extLst>
          </p:cNvPr>
          <p:cNvSpPr/>
          <p:nvPr/>
        </p:nvSpPr>
        <p:spPr>
          <a:xfrm>
            <a:off x="9749758" y="4860362"/>
            <a:ext cx="2052000" cy="1044000"/>
          </a:xfrm>
          <a:prstGeom prst="borderCallout1">
            <a:avLst>
              <a:gd name="adj1" fmla="val 18750"/>
              <a:gd name="adj2" fmla="val -8333"/>
              <a:gd name="adj3" fmla="val -57300"/>
              <a:gd name="adj4" fmla="val -119671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Knie und Ellenbogen leicht gebeugt</a:t>
            </a:r>
          </a:p>
        </p:txBody>
      </p:sp>
      <p:sp>
        <p:nvSpPr>
          <p:cNvPr id="12" name="Legende: Linie 11">
            <a:extLst>
              <a:ext uri="{FF2B5EF4-FFF2-40B4-BE49-F238E27FC236}">
                <a16:creationId xmlns:a16="http://schemas.microsoft.com/office/drawing/2014/main" id="{23BE0D23-3E67-4314-8BA9-DC9A10E9B693}"/>
              </a:ext>
            </a:extLst>
          </p:cNvPr>
          <p:cNvSpPr/>
          <p:nvPr/>
        </p:nvSpPr>
        <p:spPr>
          <a:xfrm>
            <a:off x="2819066" y="3440260"/>
            <a:ext cx="2646548" cy="612000"/>
          </a:xfrm>
          <a:prstGeom prst="borderCallout1">
            <a:avLst>
              <a:gd name="adj1" fmla="val 31990"/>
              <a:gd name="adj2" fmla="val 104508"/>
              <a:gd name="adj3" fmla="val -7097"/>
              <a:gd name="adj4" fmla="val 153542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Körperschwerpunkt</a:t>
            </a:r>
          </a:p>
        </p:txBody>
      </p:sp>
      <p:sp>
        <p:nvSpPr>
          <p:cNvPr id="13" name="Legende: Linie 12">
            <a:extLst>
              <a:ext uri="{FF2B5EF4-FFF2-40B4-BE49-F238E27FC236}">
                <a16:creationId xmlns:a16="http://schemas.microsoft.com/office/drawing/2014/main" id="{FEB6DC88-FE37-477A-9A41-6045C6551BFB}"/>
              </a:ext>
            </a:extLst>
          </p:cNvPr>
          <p:cNvSpPr/>
          <p:nvPr/>
        </p:nvSpPr>
        <p:spPr>
          <a:xfrm>
            <a:off x="3099746" y="5470281"/>
            <a:ext cx="2052000" cy="1055209"/>
          </a:xfrm>
          <a:prstGeom prst="borderCallout1">
            <a:avLst>
              <a:gd name="adj1" fmla="val 31990"/>
              <a:gd name="adj2" fmla="val 104508"/>
              <a:gd name="adj3" fmla="val -9596"/>
              <a:gd name="adj4" fmla="val 212758"/>
            </a:avLst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/>
              <a:t>Pedalen waagerecht auf gleicher Höhe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CA3F16AA-1975-41AF-B70E-596AA019D079}"/>
              </a:ext>
            </a:extLst>
          </p:cNvPr>
          <p:cNvCxnSpPr>
            <a:cxnSpLocks/>
          </p:cNvCxnSpPr>
          <p:nvPr/>
        </p:nvCxnSpPr>
        <p:spPr>
          <a:xfrm flipH="1">
            <a:off x="5248103" y="5310781"/>
            <a:ext cx="1241187" cy="50911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479832A1-B877-47F4-ADDE-6E87AD7D8571}"/>
              </a:ext>
            </a:extLst>
          </p:cNvPr>
          <p:cNvCxnSpPr>
            <a:cxnSpLocks/>
          </p:cNvCxnSpPr>
          <p:nvPr/>
        </p:nvCxnSpPr>
        <p:spPr>
          <a:xfrm flipH="1" flipV="1">
            <a:off x="7757652" y="3429000"/>
            <a:ext cx="1822202" cy="164794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4676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ACC19-073E-44D1-847B-5D317DD15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Bremstechnik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8139AFD-9972-41ED-926B-E42198CE9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Zeigefinger an Bremshebel</a:t>
            </a:r>
            <a:br>
              <a:rPr lang="de-CH" dirty="0"/>
            </a:br>
            <a:r>
              <a:rPr lang="de-CH" dirty="0"/>
              <a:t>(evtl. 2 Finger)</a:t>
            </a:r>
          </a:p>
          <a:p>
            <a:r>
              <a:rPr lang="de-CH" dirty="0"/>
              <a:t>Bremsung dosiert einleiten</a:t>
            </a:r>
          </a:p>
          <a:p>
            <a:pPr>
              <a:tabLst>
                <a:tab pos="3497263" algn="ctr"/>
              </a:tabLst>
            </a:pPr>
            <a:r>
              <a:rPr lang="de-CH" dirty="0"/>
              <a:t>Verteilung 	vorne : hinten</a:t>
            </a:r>
            <a:br>
              <a:rPr lang="de-CH" dirty="0"/>
            </a:br>
            <a:r>
              <a:rPr lang="de-CH" dirty="0"/>
              <a:t>	⅔ : ⅓</a:t>
            </a:r>
          </a:p>
          <a:p>
            <a:r>
              <a:rPr lang="de-CH" dirty="0"/>
              <a:t>Körperschwerpunkt leicht nach hinten schieben</a:t>
            </a:r>
          </a:p>
          <a:p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EBF36B-F861-4AEA-8729-5D7D2BBFD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072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86FDA31-0E1D-4487-9BF8-34672AF9012F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de-CH" dirty="0"/>
              <a:t>Kurventechnik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ACC8FD7-4837-4DA0-AAAB-F5558C2111B5}"/>
              </a:ext>
            </a:extLst>
          </p:cNvPr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r>
              <a:rPr lang="de-CH" dirty="0"/>
              <a:t>Weit in die Kurve hineinschauen</a:t>
            </a:r>
          </a:p>
          <a:p>
            <a:r>
              <a:rPr lang="de-CH" dirty="0"/>
              <a:t>Geschwindigkeit vor der Kurve anpassen</a:t>
            </a:r>
          </a:p>
          <a:p>
            <a:r>
              <a:rPr lang="de-CH" dirty="0"/>
              <a:t>Kurvenfahrt mit offenen Bremsen</a:t>
            </a:r>
          </a:p>
          <a:p>
            <a:r>
              <a:rPr lang="de-CH" dirty="0"/>
              <a:t>Je schräger das Fahrrad, desto grösser der Druck auf dem äusseren Pedal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DDAD17A-276B-4AEA-8CE1-33AE4FDCE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2534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3000">
        <p14:doors dir="vert"/>
      </p:transition>
    </mc:Choice>
    <mc:Fallback xmlns="">
      <p:transition spd="slow" advClick="0" advTm="3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453ECB-64E3-4677-B043-65DC1B422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Manual- und Bunny-Hop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4FA43D-5955-4530-8DD7-CB3B7F0FEC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CH" dirty="0"/>
              <a:t>Anfahren in Grundposition</a:t>
            </a:r>
          </a:p>
          <a:p>
            <a:r>
              <a:rPr lang="de-CH" dirty="0"/>
              <a:t>Abdruck</a:t>
            </a:r>
          </a:p>
          <a:p>
            <a:pPr lvl="1"/>
            <a:r>
              <a:rPr lang="de-CH" dirty="0">
                <a:solidFill>
                  <a:srgbClr val="FFFF00"/>
                </a:solidFill>
              </a:rPr>
              <a:t>Knie und Arme etwas weiter anwinkeln</a:t>
            </a:r>
          </a:p>
          <a:p>
            <a:pPr lvl="1"/>
            <a:r>
              <a:rPr lang="de-CH" dirty="0">
                <a:solidFill>
                  <a:srgbClr val="FFFF00"/>
                </a:solidFill>
              </a:rPr>
              <a:t>Bike zu Boden drücken (aktiv </a:t>
            </a:r>
            <a:r>
              <a:rPr lang="de-CH" dirty="0" err="1">
                <a:solidFill>
                  <a:srgbClr val="FFFF00"/>
                </a:solidFill>
              </a:rPr>
              <a:t>einfedern</a:t>
            </a:r>
            <a:r>
              <a:rPr lang="de-CH" dirty="0">
                <a:solidFill>
                  <a:srgbClr val="FFFF00"/>
                </a:solidFill>
              </a:rPr>
              <a:t>)</a:t>
            </a:r>
          </a:p>
          <a:p>
            <a:pPr lvl="1"/>
            <a:r>
              <a:rPr lang="de-CH" dirty="0">
                <a:solidFill>
                  <a:srgbClr val="FFFF00"/>
                </a:solidFill>
              </a:rPr>
              <a:t>Am Lenker das Rad in die Höhe ziehen (ausfedernde Bewegung nutzen)</a:t>
            </a:r>
          </a:p>
          <a:p>
            <a:r>
              <a:rPr lang="de-CH" dirty="0"/>
              <a:t>Landung</a:t>
            </a:r>
          </a:p>
          <a:p>
            <a:pPr lvl="1"/>
            <a:r>
              <a:rPr lang="de-CH" dirty="0">
                <a:solidFill>
                  <a:srgbClr val="FFFF00"/>
                </a:solidFill>
              </a:rPr>
              <a:t>Lenker nach vorne drücken</a:t>
            </a:r>
          </a:p>
          <a:p>
            <a:pPr lvl="1"/>
            <a:r>
              <a:rPr lang="de-CH" dirty="0">
                <a:solidFill>
                  <a:srgbClr val="FFFF00"/>
                </a:solidFill>
              </a:rPr>
              <a:t>Beine hinten hoch heben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9FAAEA6-0A5B-4D37-9F3D-90ED73FD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056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83C9BF-FB38-40F0-BF82-75D1FAC6A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Manual- und Bunny-Hop II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F3CA6277-EF1A-4D81-96BE-7B01622066CF}"/>
              </a:ext>
            </a:extLst>
          </p:cNvPr>
          <p:cNvSpPr/>
          <p:nvPr/>
        </p:nvSpPr>
        <p:spPr>
          <a:xfrm>
            <a:off x="0" y="5015675"/>
            <a:ext cx="12192000" cy="457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0" name="hop01">
            <a:extLst>
              <a:ext uri="{FF2B5EF4-FFF2-40B4-BE49-F238E27FC236}">
                <a16:creationId xmlns:a16="http://schemas.microsoft.com/office/drawing/2014/main" id="{9E917341-AD3B-488A-B559-1C8E34826BE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7214" y="3505967"/>
            <a:ext cx="1194435" cy="1565910"/>
          </a:xfrm>
          <a:prstGeom prst="rect">
            <a:avLst/>
          </a:prstGeom>
        </p:spPr>
      </p:pic>
      <p:pic>
        <p:nvPicPr>
          <p:cNvPr id="22" name="hop02">
            <a:extLst>
              <a:ext uri="{FF2B5EF4-FFF2-40B4-BE49-F238E27FC236}">
                <a16:creationId xmlns:a16="http://schemas.microsoft.com/office/drawing/2014/main" id="{FBCBF3C9-8DB5-4599-B9A0-E0A03E466B13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433" y="3523091"/>
            <a:ext cx="1428750" cy="1560195"/>
          </a:xfrm>
          <a:prstGeom prst="rect">
            <a:avLst/>
          </a:prstGeom>
        </p:spPr>
      </p:pic>
      <p:pic>
        <p:nvPicPr>
          <p:cNvPr id="24" name="hop03">
            <a:extLst>
              <a:ext uri="{FF2B5EF4-FFF2-40B4-BE49-F238E27FC236}">
                <a16:creationId xmlns:a16="http://schemas.microsoft.com/office/drawing/2014/main" id="{095FFB28-9D46-44DD-BFFF-8853F3A0465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215" y="3151686"/>
            <a:ext cx="1725930" cy="1868805"/>
          </a:xfrm>
          <a:prstGeom prst="rect">
            <a:avLst/>
          </a:prstGeom>
        </p:spPr>
      </p:pic>
      <p:pic>
        <p:nvPicPr>
          <p:cNvPr id="26" name="hop04">
            <a:extLst>
              <a:ext uri="{FF2B5EF4-FFF2-40B4-BE49-F238E27FC236}">
                <a16:creationId xmlns:a16="http://schemas.microsoft.com/office/drawing/2014/main" id="{B6061C14-9469-4E2B-A28B-025B3F5F521C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086" y="2939279"/>
            <a:ext cx="1668780" cy="2085975"/>
          </a:xfrm>
          <a:prstGeom prst="rect">
            <a:avLst/>
          </a:prstGeom>
        </p:spPr>
      </p:pic>
      <p:pic>
        <p:nvPicPr>
          <p:cNvPr id="28" name="hop05">
            <a:extLst>
              <a:ext uri="{FF2B5EF4-FFF2-40B4-BE49-F238E27FC236}">
                <a16:creationId xmlns:a16="http://schemas.microsoft.com/office/drawing/2014/main" id="{39F39E70-67AB-4C8A-B8FB-CED0062E1C1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096" y="2612486"/>
            <a:ext cx="1805940" cy="2183130"/>
          </a:xfrm>
          <a:prstGeom prst="rect">
            <a:avLst/>
          </a:prstGeom>
        </p:spPr>
      </p:pic>
      <p:pic>
        <p:nvPicPr>
          <p:cNvPr id="30" name="hop06">
            <a:extLst>
              <a:ext uri="{FF2B5EF4-FFF2-40B4-BE49-F238E27FC236}">
                <a16:creationId xmlns:a16="http://schemas.microsoft.com/office/drawing/2014/main" id="{616DC3FC-79D1-425F-82AF-D92B1CC7B297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8548" y="3263157"/>
            <a:ext cx="1777365" cy="1783080"/>
          </a:xfrm>
          <a:prstGeom prst="rect">
            <a:avLst/>
          </a:prstGeom>
        </p:spPr>
      </p:pic>
      <p:pic>
        <p:nvPicPr>
          <p:cNvPr id="32" name="hop07">
            <a:extLst>
              <a:ext uri="{FF2B5EF4-FFF2-40B4-BE49-F238E27FC236}">
                <a16:creationId xmlns:a16="http://schemas.microsoft.com/office/drawing/2014/main" id="{302201EA-5C49-4A33-88DC-EB664CC5BD5D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66" y="3563586"/>
            <a:ext cx="1628775" cy="156591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E83DC98-DAB8-4AFF-BD5D-140E416A74F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0055" y="4342354"/>
            <a:ext cx="523507" cy="740376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A3D5FCD-81B8-46D1-8962-DE4FC519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712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5000">
        <p14:prism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nhaltsplatzhalter 8">
            <a:extLst>
              <a:ext uri="{FF2B5EF4-FFF2-40B4-BE49-F238E27FC236}">
                <a16:creationId xmlns:a16="http://schemas.microsoft.com/office/drawing/2014/main" id="{A45370DF-2810-41C1-80A7-6E2F7F9819E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741" y="2818502"/>
            <a:ext cx="3494851" cy="397495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014510A-45D2-4D4D-8608-8013A917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Drop-Techniken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0106B59-A436-4E85-A6E3-B6AF2D7BF3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CH"/>
              <a:t>Anfahren in Grundposition</a:t>
            </a:r>
          </a:p>
          <a:p>
            <a:r>
              <a:rPr lang="de-CH"/>
              <a:t>Wechsel in Aktivposition durch Beugen der Ellbogen und Knie</a:t>
            </a:r>
          </a:p>
          <a:p>
            <a:r>
              <a:rPr lang="de-CH"/>
              <a:t>Flugphase</a:t>
            </a:r>
          </a:p>
          <a:p>
            <a:pPr lvl="1"/>
            <a:r>
              <a:rPr lang="de-CH"/>
              <a:t>Vorderrad an Kante </a:t>
            </a:r>
            <a:r>
              <a:rPr lang="de-CH">
                <a:sym typeface="Wingdings" panose="05000000000000000000" pitchFamily="2" charset="2"/>
              </a:rPr>
              <a:t> </a:t>
            </a:r>
            <a:r>
              <a:rPr lang="de-CH"/>
              <a:t>Arme und Beine impulsiv strecken und Körper aufrichten</a:t>
            </a:r>
          </a:p>
          <a:p>
            <a:pPr lvl="1"/>
            <a:r>
              <a:rPr lang="de-CH"/>
              <a:t>Vorder- und Hinterrad auf gleicher Höhe </a:t>
            </a:r>
          </a:p>
          <a:p>
            <a:r>
              <a:rPr lang="de-CH"/>
              <a:t>Landephase</a:t>
            </a:r>
          </a:p>
          <a:p>
            <a:pPr lvl="1"/>
            <a:r>
              <a:rPr lang="de-CH"/>
              <a:t>Beide Räder setzen gleichzeitig auf</a:t>
            </a:r>
          </a:p>
          <a:p>
            <a:pPr lvl="1"/>
            <a:r>
              <a:rPr lang="de-CH"/>
              <a:t>Landung sanft abfedern: Beugen der Ellbogen und Knie</a:t>
            </a:r>
          </a:p>
          <a:p>
            <a:pPr lvl="1"/>
            <a:r>
              <a:rPr lang="de-CH"/>
              <a:t>Zurück in die Grundposition</a:t>
            </a:r>
            <a:endParaRPr lang="de-CH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3D125A-49EC-4395-A3FE-1C04CA1AF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3AE80-B8CE-4212-B53B-21E6ED7F3BFF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688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3000">
        <p14:prism/>
      </p:transition>
    </mc:Choice>
    <mc:Fallback xmlns="">
      <p:transition spd="slow" advClick="0" advTm="3000">
        <p:fade/>
      </p:transition>
    </mc:Fallback>
  </mc:AlternateContent>
</p:sld>
</file>

<file path=ppt/theme/theme1.xml><?xml version="1.0" encoding="utf-8"?>
<a:theme xmlns:a="http://schemas.openxmlformats.org/drawingml/2006/main" name="BikeRentalCen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ike Rental Center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ikeRentalCenter" id="{A3D152B7-70DE-4864-BA68-CD26D5343C24}" vid="{BEEDE399-DA98-4088-A12A-8A182B5AC85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BikeRentalCenter</Template>
  <TotalTime>0</TotalTime>
  <Words>260</Words>
  <Application>Microsoft Office PowerPoint</Application>
  <PresentationFormat>Breitbild</PresentationFormat>
  <Paragraphs>90</Paragraphs>
  <Slides>8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Arial</vt:lpstr>
      <vt:lpstr>Calibri</vt:lpstr>
      <vt:lpstr>Corbel</vt:lpstr>
      <vt:lpstr>Courier New</vt:lpstr>
      <vt:lpstr>Segoe UI</vt:lpstr>
      <vt:lpstr>Symbol</vt:lpstr>
      <vt:lpstr>Wingdings</vt:lpstr>
      <vt:lpstr>BikeRentalCenter</vt:lpstr>
      <vt:lpstr>Mountainbike Fahrtechnik</vt:lpstr>
      <vt:lpstr>Bike Check-Up</vt:lpstr>
      <vt:lpstr>Grundposition</vt:lpstr>
      <vt:lpstr>Bremstechnik</vt:lpstr>
      <vt:lpstr>Kurventechnik</vt:lpstr>
      <vt:lpstr>Manual- und Bunny-Hop</vt:lpstr>
      <vt:lpstr>Manual- und Bunny-Hop II</vt:lpstr>
      <vt:lpstr>Drop-Techniken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2018-07-09T13:33:34Z</dcterms:created>
  <dcterms:modified xsi:type="dcterms:W3CDTF">2018-11-05T20:21:45Z</dcterms:modified>
</cp:coreProperties>
</file>