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9" r:id="rId4"/>
    <p:sldId id="265" r:id="rId5"/>
    <p:sldId id="258" r:id="rId6"/>
    <p:sldId id="266" r:id="rId7"/>
    <p:sldId id="259" r:id="rId8"/>
    <p:sldId id="262" r:id="rId9"/>
  </p:sldIdLst>
  <p:sldSz cx="12192000" cy="6858000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752"/>
    <a:srgbClr val="00FFFF"/>
    <a:srgbClr val="00FF00"/>
    <a:srgbClr val="00E4B6"/>
    <a:srgbClr val="00E498"/>
    <a:srgbClr val="3EE63E"/>
    <a:srgbClr val="29EB29"/>
    <a:srgbClr val="00EB00"/>
    <a:srgbClr val="00D700"/>
    <a:srgbClr val="5A8C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80614" autoAdjust="0"/>
  </p:normalViewPr>
  <p:slideViewPr>
    <p:cSldViewPr snapToGrid="0">
      <p:cViewPr varScale="1">
        <p:scale>
          <a:sx n="70" d="100"/>
          <a:sy n="70" d="100"/>
        </p:scale>
        <p:origin x="660" y="45"/>
      </p:cViewPr>
      <p:guideLst/>
    </p:cSldViewPr>
  </p:slideViewPr>
  <p:outlineViewPr>
    <p:cViewPr>
      <p:scale>
        <a:sx n="33" d="100"/>
        <a:sy n="33" d="100"/>
      </p:scale>
      <p:origin x="0" y="-951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34" y="5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D1B18D7-E7FA-4886-AFCC-0F57697CDD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53178" y="355712"/>
            <a:ext cx="5857541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1800" b="1">
                <a:latin typeface="Arial" panose="020B0604020202020204" pitchFamily="34" charset="0"/>
                <a:cs typeface="Arial" panose="020B0604020202020204" pitchFamily="34" charset="0"/>
              </a:rPr>
              <a:t>Mountainbike Fahrtechnik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C59924E-802E-4510-82ED-92EBA03309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53177" y="8790042"/>
            <a:ext cx="2945659" cy="3359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WERDO-SPORT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D6F927-1269-461C-A660-DAF933E90F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398839" y="8790042"/>
            <a:ext cx="2945659" cy="3359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9509F-3BA6-4CD3-BA99-D19F36E7C98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002160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Mountainbike Fahrtechnik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5. Juni 2019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50301-25DA-40D4-A430-17885D21720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86239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2109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3642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Körperschwerpunkt</a:t>
            </a:r>
          </a:p>
          <a:p>
            <a:r>
              <a:rPr lang="de-CH" dirty="0"/>
              <a:t>Pedalen waagerecht auf gleicher Höhe</a:t>
            </a:r>
          </a:p>
          <a:p>
            <a:r>
              <a:rPr lang="de-CH" dirty="0"/>
              <a:t>Knie und Ellenbogen leicht gebeugt</a:t>
            </a:r>
          </a:p>
          <a:p>
            <a:r>
              <a:rPr lang="de-CH" dirty="0"/>
              <a:t>Rücken gerade</a:t>
            </a:r>
          </a:p>
          <a:p>
            <a:r>
              <a:rPr lang="de-CH" dirty="0"/>
              <a:t>Zeigefinger an Bremshebeln</a:t>
            </a:r>
          </a:p>
          <a:p>
            <a:r>
              <a:rPr lang="de-CH" dirty="0"/>
              <a:t>Blick nach vorne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3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47D000-B663-4FBE-96AE-0B85E58EE357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23B18C-BBC1-49AC-A572-8397446ADE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Kopfzeilenplatzhalter 6">
            <a:extLst>
              <a:ext uri="{FF2B5EF4-FFF2-40B4-BE49-F238E27FC236}">
                <a16:creationId xmlns:a16="http://schemas.microsoft.com/office/drawing/2014/main" id="{D1E30C28-2E2C-4462-90C7-8B3FA480F3D0}"/>
              </a:ext>
            </a:extLst>
          </p:cNvPr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</p:spTree>
    <p:extLst>
      <p:ext uri="{BB962C8B-B14F-4D97-AF65-F5344CB8AC3E}">
        <p14:creationId xmlns:p14="http://schemas.microsoft.com/office/powerpoint/2010/main" val="508589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7849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3557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4379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2006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979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C1BCBA9D-BA85-4D1A-A20C-E40E147854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6388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52A4345-3452-4239-94F8-B803C0958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1680" y="4704439"/>
            <a:ext cx="6099864" cy="1263722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9EB29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E30F170-80B0-477B-A45D-17060A73F5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973" y="809858"/>
            <a:ext cx="4785913" cy="30816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6" name="Grafik 5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AA579330-9281-49F6-8062-4AAAF78EFE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638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4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2289A1-5D83-45AF-A1AA-E33C00AF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D55DA0-FD7B-4E9F-9B13-70A80A9FC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79765C-23ED-4FFC-9E3C-42E982B6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1796D-7054-4259-B8C0-E12378BECE78}" type="datetime1">
              <a:rPr lang="de-CH" smtClean="0"/>
              <a:t>06.11.2018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93B402-C36B-431A-845B-C821C88F4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B76E78-9C38-4177-9705-F2160CBA1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53921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9AAD9B-849F-422A-94D6-802D96D75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DF4894-DA02-418C-97B8-08E644C59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95449" y="1825625"/>
            <a:ext cx="558476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C0C9E18-FF3E-49EE-BE96-FD922F5F2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90807" y="1825625"/>
            <a:ext cx="3512172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2185E3-071E-42D0-8795-948C1A53E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9E622-EE13-4D85-A5C5-145145D8DD89}" type="datetime1">
              <a:rPr lang="de-CH" smtClean="0"/>
              <a:t>06.11.2018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88CEC8-28AB-4911-8B8A-09677ED9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B136C6-0141-4056-B76D-4A5E6FE3B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221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DABEF-9E89-40E0-8EA8-41C15EC7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078" y="365125"/>
            <a:ext cx="927531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D1F11C-246B-4950-AD9A-1E6E98A77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EDDF27-CF9E-4D4B-B400-D293E051F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03505B-607D-4A78-9E1D-CD58A6F4D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A03D651-9B92-4274-9321-9335C79528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7BC9809-6D3D-4FAA-A19A-A2C7E33DC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53BA7-0794-405F-982A-A56ACD70F172}" type="datetime1">
              <a:rPr lang="de-CH" smtClean="0"/>
              <a:t>06.11.2018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66436C0-3BD5-41EC-AA8A-B22286CCE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535C14B-71BD-4CA2-A178-1BC599B1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  <p:pic>
        <p:nvPicPr>
          <p:cNvPr id="10" name="Grafik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D0E176D-F059-4A58-AF43-9F6A9A176D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8A689E9-3C28-4F18-8610-C7AE98C683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912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AA537-4623-44A1-B80B-1DA2E850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1E36F0-CC9B-476E-980C-EE355305D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CFAE1-9DEA-4B3E-B21B-5AA53ADA013A}" type="datetime1">
              <a:rPr lang="de-CH" smtClean="0"/>
              <a:t>06.11.2018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BA7A5B-A2A2-498B-A241-4F45EEE8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29B5D1-52F8-4C61-B507-8F8A4F57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7024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AA537-4623-44A1-B80B-1DA2E850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1E36F0-CC9B-476E-980C-EE355305D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5CA7-B6B3-47A5-8275-A37928F2BED1}" type="datetime1">
              <a:rPr lang="de-CH" smtClean="0"/>
              <a:t>06.11.2018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BA7A5B-A2A2-498B-A241-4F45EEE8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29B5D1-52F8-4C61-B507-8F8A4F57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EF38E7F-3A1A-42A6-AD97-2313BCDC5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149466C-F7A1-4850-8195-9DF84C04DC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0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0CD1702-913B-4E6C-9333-D627B962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91ED8-684D-4760-84AE-391034626C57}" type="datetime1">
              <a:rPr lang="de-CH" smtClean="0"/>
              <a:t>06.11.2018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1D5D47-0398-4EE1-9F6A-8FC715A35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97D3B9-9396-400F-A2B3-6A615023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481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8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E13489A4-07A8-412F-9AC9-B077D4BD6F5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1336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7C37EF-3DEC-4158-9B99-B7579CEA7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47" y="365125"/>
            <a:ext cx="74624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189186-2956-4BFF-B91D-9BBB16C0F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1746" y="1825625"/>
            <a:ext cx="93693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D427B5-FD2D-4B8E-8B69-86B83607CE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54766" y="6356350"/>
            <a:ext cx="9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fld id="{97DBBF4F-114C-4FB3-90C7-8E9172AC69E3}" type="datetime1">
              <a:rPr lang="de-CH" smtClean="0"/>
              <a:t>06.11.2018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F36276-A25B-4428-9D1B-A04DDD93E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648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E2938A-9D41-48D5-92AF-FF2E03C03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54" y="635635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fld id="{EE23AE80-B8CE-4212-B53B-21E6ED7F3BFF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E1C595B-41BF-4135-8F6C-377EC35BD7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  <p:pic>
        <p:nvPicPr>
          <p:cNvPr id="10" name="Grafik 9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969F564D-2101-493C-98CD-4307469680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1336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48F4062-E255-4BB8-8EB7-8447F7AB6C8C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2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Symbol" panose="05050102010706020507" pitchFamily="18" charset="2"/>
        <a:buChar char="-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93D7E9-341E-4100-B812-A25C7AF297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/>
              <a:t>Mountainbike Fahrtechnik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3662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505FF6-06BB-4000-BADA-6629A7000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Bike Check-Up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A365CE-FD51-439E-B1DF-31AE7FBDDB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Waschen</a:t>
            </a:r>
          </a:p>
          <a:p>
            <a:r>
              <a:rPr lang="de-CH" dirty="0"/>
              <a:t>Einfetten</a:t>
            </a:r>
          </a:p>
          <a:p>
            <a:r>
              <a:rPr lang="de-CH" dirty="0"/>
              <a:t>Schrauben nachziehen</a:t>
            </a:r>
          </a:p>
          <a:p>
            <a:r>
              <a:rPr lang="de-CH" dirty="0"/>
              <a:t>Reifen und Bremsen checken</a:t>
            </a:r>
          </a:p>
          <a:p>
            <a:r>
              <a:rPr lang="de-CH" dirty="0"/>
              <a:t>Federgabel und Dämpfer pflegen</a:t>
            </a:r>
          </a:p>
          <a:p>
            <a:r>
              <a:rPr lang="de-CH" dirty="0"/>
              <a:t>Sorgfältige Kettenreinigung inklusive Ölung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E528478F-4B45-4964-A0EE-14391CC96E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0" y="2923248"/>
            <a:ext cx="3511550" cy="2156091"/>
          </a:xfrm>
          <a:prstGeom prst="rect">
            <a:avLst/>
          </a:prstGeom>
        </p:spPr>
      </p:pic>
      <p:sp>
        <p:nvSpPr>
          <p:cNvPr id="6" name="Interaktive Schaltfläche: Leer 5">
            <a:hlinkClick r:id="" action="ppaction://hlinkshowjump?jump=endshow" highlightClick="1"/>
            <a:extLst>
              <a:ext uri="{FF2B5EF4-FFF2-40B4-BE49-F238E27FC236}">
                <a16:creationId xmlns:a16="http://schemas.microsoft.com/office/drawing/2014/main" id="{6C734919-AA57-4D22-886B-1FC7D2121651}"/>
              </a:ext>
            </a:extLst>
          </p:cNvPr>
          <p:cNvSpPr/>
          <p:nvPr/>
        </p:nvSpPr>
        <p:spPr>
          <a:xfrm>
            <a:off x="9014909" y="3012142"/>
            <a:ext cx="591670" cy="19363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E97406-6116-4DFE-A492-26FFB91E4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6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0448F0-19A2-4DAA-8FF1-B779DAB7C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47" y="365125"/>
            <a:ext cx="7462477" cy="1325563"/>
          </a:xfrm>
        </p:spPr>
        <p:txBody>
          <a:bodyPr/>
          <a:lstStyle/>
          <a:p>
            <a:r>
              <a:rPr lang="de-CH" dirty="0"/>
              <a:t>Grundposition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07A9AB6-C8F9-4560-9648-7FADA6F11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3</a:t>
            </a:fld>
            <a:endParaRPr lang="de-CH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53796289-A263-49A1-AF66-2888D9951589}"/>
              </a:ext>
            </a:extLst>
          </p:cNvPr>
          <p:cNvGrpSpPr/>
          <p:nvPr/>
        </p:nvGrpSpPr>
        <p:grpSpPr>
          <a:xfrm>
            <a:off x="4824000" y="2016000"/>
            <a:ext cx="4573809" cy="4080000"/>
            <a:chOff x="4824000" y="2016000"/>
            <a:chExt cx="4573809" cy="4080000"/>
          </a:xfrm>
        </p:grpSpPr>
        <p:pic>
          <p:nvPicPr>
            <p:cNvPr id="22" name="Grafik 21" descr="Ein Bild, das Vektorgrafiken, Transport enthält.&#10;&#10;Mit hoher Zuverlässigkeit generierte Beschreibung">
              <a:extLst>
                <a:ext uri="{FF2B5EF4-FFF2-40B4-BE49-F238E27FC236}">
                  <a16:creationId xmlns:a16="http://schemas.microsoft.com/office/drawing/2014/main" id="{7411E16F-05E9-44F5-B33E-0A0C6F28BB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000" y="2016000"/>
              <a:ext cx="4573809" cy="4080000"/>
            </a:xfrm>
            <a:prstGeom prst="rect">
              <a:avLst/>
            </a:prstGeom>
          </p:spPr>
        </p:pic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356B46D9-A12F-467C-91FA-7CB2BFC4030F}"/>
                </a:ext>
              </a:extLst>
            </p:cNvPr>
            <p:cNvSpPr/>
            <p:nvPr/>
          </p:nvSpPr>
          <p:spPr>
            <a:xfrm>
              <a:off x="6841422" y="3176471"/>
              <a:ext cx="360000" cy="36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9" name="Kreuz 18">
              <a:extLst>
                <a:ext uri="{FF2B5EF4-FFF2-40B4-BE49-F238E27FC236}">
                  <a16:creationId xmlns:a16="http://schemas.microsoft.com/office/drawing/2014/main" id="{9CF32DE6-AF5D-47EA-971B-8789BDA51753}"/>
                </a:ext>
              </a:extLst>
            </p:cNvPr>
            <p:cNvSpPr/>
            <p:nvPr/>
          </p:nvSpPr>
          <p:spPr>
            <a:xfrm rot="2700000">
              <a:off x="6839004" y="5151499"/>
              <a:ext cx="360000" cy="360000"/>
            </a:xfrm>
            <a:prstGeom prst="plus">
              <a:avLst>
                <a:gd name="adj" fmla="val 4486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324676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ACC19-073E-44D1-847B-5D317DD1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Bremstechnik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139AFD-9972-41ED-926B-E42198CE9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Zeigefinger an Bremshebel</a:t>
            </a:r>
            <a:br>
              <a:rPr lang="de-CH" dirty="0"/>
            </a:br>
            <a:r>
              <a:rPr lang="de-CH" dirty="0"/>
              <a:t>(evtl. 2 Finger)</a:t>
            </a:r>
          </a:p>
          <a:p>
            <a:r>
              <a:rPr lang="de-CH" dirty="0"/>
              <a:t>Bremsung dosiert einleiten</a:t>
            </a:r>
          </a:p>
          <a:p>
            <a:pPr>
              <a:tabLst>
                <a:tab pos="3497263" algn="ctr"/>
              </a:tabLst>
            </a:pPr>
            <a:r>
              <a:rPr lang="de-CH" dirty="0"/>
              <a:t>Verteilung 	vorne : hinten</a:t>
            </a:r>
            <a:br>
              <a:rPr lang="de-CH" dirty="0"/>
            </a:br>
            <a:r>
              <a:rPr lang="de-CH" dirty="0"/>
              <a:t>	⅔ : ⅓</a:t>
            </a:r>
          </a:p>
          <a:p>
            <a:r>
              <a:rPr lang="de-CH" dirty="0"/>
              <a:t>Körperschwerpunkt leicht nach hinten schieben</a:t>
            </a:r>
          </a:p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981960-B82E-4BBB-95FC-56B728BC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07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FDA31-0E1D-4487-9BF8-34672AF9012F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de-CH" dirty="0"/>
              <a:t>Kurventechnik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CC8FD7-4837-4DA0-AAAB-F5558C2111B5}"/>
              </a:ext>
            </a:extLst>
          </p:cNvPr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r>
              <a:rPr lang="de-CH" dirty="0"/>
              <a:t>Weit in die Kurve hineinschauen</a:t>
            </a:r>
          </a:p>
          <a:p>
            <a:r>
              <a:rPr lang="de-CH" dirty="0"/>
              <a:t>Geschwindigkeit vor der Kurve anpassen</a:t>
            </a:r>
          </a:p>
          <a:p>
            <a:r>
              <a:rPr lang="de-CH" dirty="0"/>
              <a:t>Kurvenfahrt mit offenen Bremsen</a:t>
            </a:r>
          </a:p>
          <a:p>
            <a:r>
              <a:rPr lang="de-CH" dirty="0"/>
              <a:t>Je schräger das Fahrrad, desto grösser der Druck auf dem äusseren Pedal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4A8CE1-1A52-4165-A8BF-2FE890B5A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534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453ECB-64E3-4677-B043-65DC1B422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Manual- und Bunny-Hop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4FA43D-5955-4530-8DD7-CB3B7F0FE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/>
              <a:t>Anfahren in Grundposition</a:t>
            </a:r>
          </a:p>
          <a:p>
            <a:r>
              <a:rPr lang="de-CH" dirty="0"/>
              <a:t>Abdruck</a:t>
            </a:r>
          </a:p>
          <a:p>
            <a:r>
              <a:rPr lang="de-CH" dirty="0">
                <a:solidFill>
                  <a:srgbClr val="FFFF00"/>
                </a:solidFill>
              </a:rPr>
              <a:t>Knie und Arme etwas weiter anwinkeln</a:t>
            </a:r>
          </a:p>
          <a:p>
            <a:r>
              <a:rPr lang="de-CH" dirty="0">
                <a:solidFill>
                  <a:srgbClr val="FFFF00"/>
                </a:solidFill>
              </a:rPr>
              <a:t>Bike zu Boden drücken (aktiv </a:t>
            </a:r>
            <a:r>
              <a:rPr lang="de-CH" dirty="0" err="1">
                <a:solidFill>
                  <a:srgbClr val="FFFF00"/>
                </a:solidFill>
              </a:rPr>
              <a:t>einfedern</a:t>
            </a:r>
            <a:r>
              <a:rPr lang="de-CH" dirty="0">
                <a:solidFill>
                  <a:srgbClr val="FFFF00"/>
                </a:solidFill>
              </a:rPr>
              <a:t>)</a:t>
            </a:r>
          </a:p>
          <a:p>
            <a:r>
              <a:rPr lang="de-CH" dirty="0">
                <a:solidFill>
                  <a:srgbClr val="FFFF00"/>
                </a:solidFill>
              </a:rPr>
              <a:t>Am Lenker das Rad in die Höhe ziehen (ausfedernde Bewegung nutzen)</a:t>
            </a:r>
          </a:p>
          <a:p>
            <a:r>
              <a:rPr lang="de-CH" dirty="0"/>
              <a:t>Landung</a:t>
            </a:r>
          </a:p>
          <a:p>
            <a:r>
              <a:rPr lang="de-CH" dirty="0">
                <a:solidFill>
                  <a:srgbClr val="FFFF00"/>
                </a:solidFill>
              </a:rPr>
              <a:t>Lenker nach vorne drücken</a:t>
            </a:r>
          </a:p>
          <a:p>
            <a:r>
              <a:rPr lang="de-CH" dirty="0">
                <a:solidFill>
                  <a:srgbClr val="FFFF00"/>
                </a:solidFill>
              </a:rPr>
              <a:t>Beine hinten hoch heben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94193E-B144-45E7-B2FE-E6AEE8467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056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3C9BF-FB38-40F0-BF82-75D1FAC6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Manual- und Bunny-Hop II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3CA6277-EF1A-4D81-96BE-7B01622066CF}"/>
              </a:ext>
            </a:extLst>
          </p:cNvPr>
          <p:cNvSpPr/>
          <p:nvPr/>
        </p:nvSpPr>
        <p:spPr>
          <a:xfrm>
            <a:off x="0" y="5015675"/>
            <a:ext cx="12192000" cy="4571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0" name="hop01">
            <a:extLst>
              <a:ext uri="{FF2B5EF4-FFF2-40B4-BE49-F238E27FC236}">
                <a16:creationId xmlns:a16="http://schemas.microsoft.com/office/drawing/2014/main" id="{9E917341-AD3B-488A-B559-1C8E34826BE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214" y="3505967"/>
            <a:ext cx="1194435" cy="1565910"/>
          </a:xfrm>
          <a:prstGeom prst="rect">
            <a:avLst/>
          </a:prstGeom>
        </p:spPr>
      </p:pic>
      <p:pic>
        <p:nvPicPr>
          <p:cNvPr id="22" name="hop02">
            <a:extLst>
              <a:ext uri="{FF2B5EF4-FFF2-40B4-BE49-F238E27FC236}">
                <a16:creationId xmlns:a16="http://schemas.microsoft.com/office/drawing/2014/main" id="{FBCBF3C9-8DB5-4599-B9A0-E0A03E466B1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9433" y="3522535"/>
            <a:ext cx="1428750" cy="1560195"/>
          </a:xfrm>
          <a:prstGeom prst="rect">
            <a:avLst/>
          </a:prstGeom>
        </p:spPr>
      </p:pic>
      <p:pic>
        <p:nvPicPr>
          <p:cNvPr id="24" name="hop03">
            <a:extLst>
              <a:ext uri="{FF2B5EF4-FFF2-40B4-BE49-F238E27FC236}">
                <a16:creationId xmlns:a16="http://schemas.microsoft.com/office/drawing/2014/main" id="{095FFB28-9D46-44DD-BFFF-8853F3A0465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215" y="3151130"/>
            <a:ext cx="1725930" cy="1868805"/>
          </a:xfrm>
          <a:prstGeom prst="rect">
            <a:avLst/>
          </a:prstGeom>
        </p:spPr>
      </p:pic>
      <p:pic>
        <p:nvPicPr>
          <p:cNvPr id="26" name="hop04">
            <a:extLst>
              <a:ext uri="{FF2B5EF4-FFF2-40B4-BE49-F238E27FC236}">
                <a16:creationId xmlns:a16="http://schemas.microsoft.com/office/drawing/2014/main" id="{B6061C14-9469-4E2B-A28B-025B3F5F521C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086" y="2938723"/>
            <a:ext cx="1668780" cy="2085975"/>
          </a:xfrm>
          <a:prstGeom prst="rect">
            <a:avLst/>
          </a:prstGeom>
        </p:spPr>
      </p:pic>
      <p:pic>
        <p:nvPicPr>
          <p:cNvPr id="28" name="hop05">
            <a:extLst>
              <a:ext uri="{FF2B5EF4-FFF2-40B4-BE49-F238E27FC236}">
                <a16:creationId xmlns:a16="http://schemas.microsoft.com/office/drawing/2014/main" id="{39F39E70-67AB-4C8A-B8FB-CED0062E1C1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096" y="2611930"/>
            <a:ext cx="1805940" cy="2183130"/>
          </a:xfrm>
          <a:prstGeom prst="rect">
            <a:avLst/>
          </a:prstGeom>
        </p:spPr>
      </p:pic>
      <p:pic>
        <p:nvPicPr>
          <p:cNvPr id="30" name="hop06">
            <a:extLst>
              <a:ext uri="{FF2B5EF4-FFF2-40B4-BE49-F238E27FC236}">
                <a16:creationId xmlns:a16="http://schemas.microsoft.com/office/drawing/2014/main" id="{616DC3FC-79D1-425F-82AF-D92B1CC7B297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548" y="3262601"/>
            <a:ext cx="1777365" cy="1783080"/>
          </a:xfrm>
          <a:prstGeom prst="rect">
            <a:avLst/>
          </a:prstGeom>
        </p:spPr>
      </p:pic>
      <p:pic>
        <p:nvPicPr>
          <p:cNvPr id="32" name="hop07">
            <a:extLst>
              <a:ext uri="{FF2B5EF4-FFF2-40B4-BE49-F238E27FC236}">
                <a16:creationId xmlns:a16="http://schemas.microsoft.com/office/drawing/2014/main" id="{302201EA-5C49-4A33-88DC-EB664CC5BD5D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6" y="3563030"/>
            <a:ext cx="1628775" cy="156591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E83DC98-DAB8-4AFF-BD5D-140E416A74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055" y="4342354"/>
            <a:ext cx="523507" cy="74037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511436-C8FE-4636-9DFB-9268D63D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712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8">
            <a:extLst>
              <a:ext uri="{FF2B5EF4-FFF2-40B4-BE49-F238E27FC236}">
                <a16:creationId xmlns:a16="http://schemas.microsoft.com/office/drawing/2014/main" id="{A45370DF-2810-41C1-80A7-6E2F7F9819E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741" y="2818502"/>
            <a:ext cx="3494851" cy="397495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014510A-45D2-4D4D-8608-8013A917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Drop-Techniken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106B59-A436-4E85-A6E3-B6AF2D7BF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1746" y="1825625"/>
            <a:ext cx="5803200" cy="4351338"/>
          </a:xfrm>
        </p:spPr>
        <p:txBody>
          <a:bodyPr>
            <a:normAutofit fontScale="77500" lnSpcReduction="20000"/>
          </a:bodyPr>
          <a:lstStyle/>
          <a:p>
            <a:r>
              <a:rPr lang="de-CH" dirty="0"/>
              <a:t>Anfahren in Grundposition</a:t>
            </a:r>
          </a:p>
          <a:p>
            <a:r>
              <a:rPr lang="de-CH" dirty="0"/>
              <a:t>Wechsel in Aktivposition durch Beugen der Ellbogen und Knie</a:t>
            </a:r>
          </a:p>
          <a:p>
            <a:r>
              <a:rPr lang="de-CH" dirty="0"/>
              <a:t>Flugphase</a:t>
            </a:r>
          </a:p>
          <a:p>
            <a:pPr lvl="1"/>
            <a:r>
              <a:rPr lang="de-CH" dirty="0"/>
              <a:t>Vorderrad an Kante </a:t>
            </a:r>
            <a:r>
              <a:rPr lang="de-CH" dirty="0">
                <a:sym typeface="Wingdings" panose="05000000000000000000" pitchFamily="2" charset="2"/>
              </a:rPr>
              <a:t> </a:t>
            </a:r>
            <a:r>
              <a:rPr lang="de-CH" dirty="0"/>
              <a:t>Arme und Beine impulsiv strecken und Körper aufrichten</a:t>
            </a:r>
          </a:p>
          <a:p>
            <a:pPr lvl="1"/>
            <a:r>
              <a:rPr lang="de-CH" dirty="0"/>
              <a:t>Vorder- und Hinterrad auf gleicher Höhe </a:t>
            </a:r>
          </a:p>
          <a:p>
            <a:r>
              <a:rPr lang="de-CH" dirty="0"/>
              <a:t>Landephase</a:t>
            </a:r>
          </a:p>
          <a:p>
            <a:pPr lvl="1"/>
            <a:r>
              <a:rPr lang="de-CH" dirty="0"/>
              <a:t>Beide Räder setzen gleichzeitig auf</a:t>
            </a:r>
          </a:p>
          <a:p>
            <a:pPr lvl="1"/>
            <a:r>
              <a:rPr lang="de-CH" dirty="0"/>
              <a:t>Landung sanft abfedern: Beugen der Ellbogen und Knie</a:t>
            </a:r>
          </a:p>
          <a:p>
            <a:pPr lvl="1"/>
            <a:r>
              <a:rPr lang="de-CH" dirty="0"/>
              <a:t>Zurück in die Grundposition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070D01-12AB-4868-933A-A68EE17D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68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BikeRentalCen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ike Rental Center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keRentalCenter" id="{A3D152B7-70DE-4864-BA68-CD26D5343C24}" vid="{BEEDE399-DA98-4088-A12A-8A182B5AC85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BikeRentalCenter</Template>
  <TotalTime>0</TotalTime>
  <Words>241</Words>
  <Application>Microsoft Office PowerPoint</Application>
  <PresentationFormat>Breitbild</PresentationFormat>
  <Paragraphs>84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Calibri</vt:lpstr>
      <vt:lpstr>Corbel</vt:lpstr>
      <vt:lpstr>Courier New</vt:lpstr>
      <vt:lpstr>Segoe UI</vt:lpstr>
      <vt:lpstr>Symbol</vt:lpstr>
      <vt:lpstr>Wingdings</vt:lpstr>
      <vt:lpstr>BikeRentalCenter</vt:lpstr>
      <vt:lpstr>Mountainbike Fahrtechnik</vt:lpstr>
      <vt:lpstr>Bike Check-Up</vt:lpstr>
      <vt:lpstr>Grundposition</vt:lpstr>
      <vt:lpstr>Bremstechnik</vt:lpstr>
      <vt:lpstr>Kurventechnik</vt:lpstr>
      <vt:lpstr>Manual- und Bunny-Hop</vt:lpstr>
      <vt:lpstr>Manual- und Bunny-Hop II</vt:lpstr>
      <vt:lpstr>Drop-Techniken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2018-07-09T13:33:34Z</dcterms:created>
  <dcterms:modified xsi:type="dcterms:W3CDTF">2018-11-06T08:27:11Z</dcterms:modified>
</cp:coreProperties>
</file>