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9" r:id="rId3"/>
    <p:sldId id="266" r:id="rId4"/>
    <p:sldId id="272" r:id="rId5"/>
    <p:sldId id="273" r:id="rId6"/>
    <p:sldId id="258" r:id="rId7"/>
    <p:sldId id="267" r:id="rId8"/>
    <p:sldId id="257" r:id="rId9"/>
    <p:sldId id="260" r:id="rId10"/>
    <p:sldId id="274" r:id="rId11"/>
    <p:sldId id="262" r:id="rId12"/>
    <p:sldId id="263" r:id="rId13"/>
    <p:sldId id="264" r:id="rId14"/>
    <p:sldId id="271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400"/>
    <a:srgbClr val="1D4A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EAFFB4-5ECE-4EA5-9B10-218FA20EAF44}" v="5" dt="2022-01-24T14:17:54.5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836" autoAdjust="0"/>
    <p:restoredTop sz="96357" autoAdjust="0"/>
  </p:normalViewPr>
  <p:slideViewPr>
    <p:cSldViewPr snapToGrid="0">
      <p:cViewPr varScale="1">
        <p:scale>
          <a:sx n="102" d="100"/>
          <a:sy n="102" d="100"/>
        </p:scale>
        <p:origin x="132" y="288"/>
      </p:cViewPr>
      <p:guideLst/>
    </p:cSldViewPr>
  </p:slideViewPr>
  <p:outlineViewPr>
    <p:cViewPr>
      <p:scale>
        <a:sx n="33" d="100"/>
        <a:sy n="33" d="100"/>
      </p:scale>
      <p:origin x="0" y="-38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7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6677AF3-5710-4EF3-A7CA-6E29DD22BF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502920" y="0"/>
            <a:ext cx="280035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DE" sz="11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Burgik</a:t>
            </a:r>
            <a:r>
              <a:rPr lang="de-DE" sz="11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AG</a:t>
            </a:r>
            <a:endParaRPr lang="de-CH" sz="11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A9B00C4-CAD9-40FE-82DE-8AE9821A25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566159" y="1587"/>
            <a:ext cx="2811781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86884-3134-4E84-827C-1A90BEDEE5B7}" type="datetimeFigureOut">
              <a:rPr lang="de-CH" sz="1100" smtClean="0">
                <a:latin typeface="Source Sans Pro" panose="020B0503030403020204" pitchFamily="34" charset="0"/>
                <a:ea typeface="Source Sans Pro" panose="020B0503030403020204" pitchFamily="34" charset="0"/>
              </a:rPr>
              <a:t>15.05.2022</a:t>
            </a:fld>
            <a:endParaRPr lang="de-CH" sz="110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38A1C1D-2B50-4B14-A705-3439A09E3D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566159" y="8683626"/>
            <a:ext cx="2810193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4D95DB-2D37-4311-B5F9-CB5CF2DF8286}" type="slidenum">
              <a:rPr lang="de-CH" sz="1100" smtClean="0">
                <a:latin typeface="Source Sans Pro" panose="020B0503030403020204" pitchFamily="34" charset="0"/>
                <a:ea typeface="Source Sans Pro" panose="020B0503030403020204" pitchFamily="34" charset="0"/>
              </a:rPr>
              <a:t>‹Nr.›</a:t>
            </a:fld>
            <a:endParaRPr lang="de-CH" sz="110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5F61BF5-007D-4D76-9EE7-4B549E4CE0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491490" y="8683625"/>
            <a:ext cx="280035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755362D-6837-42C9-8AF2-547CD6223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8962"/>
            <a:ext cx="2087366" cy="45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137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4DBC09-F8EB-4F42-AABB-5136A84E4EBC}" type="datetimeFigureOut">
              <a:rPr lang="de-CH" smtClean="0"/>
              <a:t>15.05.2022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5B9EC-1355-4A22-BEC6-CBCE5B6B895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0536515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https://www.verkehrshaus.ch/footer/menu-quicklinks/besuch-planen/anreise.html</a:t>
            </a:r>
          </a:p>
          <a:p>
            <a:r>
              <a:rPr lang="de-DE" dirty="0"/>
              <a:t>8 Kurzzeitparkplätze (2 Std.)</a:t>
            </a:r>
            <a:br>
              <a:rPr lang="de-DE" dirty="0"/>
            </a:br>
            <a:r>
              <a:rPr lang="de-DE" dirty="0"/>
              <a:t>4 Behindertenparkplätze </a:t>
            </a:r>
            <a:br>
              <a:rPr lang="de-DE" dirty="0"/>
            </a:br>
            <a:r>
              <a:rPr lang="de-DE" dirty="0"/>
              <a:t>3 Elektro-Schnellladestationen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73670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https://www.verkehrshaus.ch/footer/menu-quicklinks/besuch-planen/anreise.html</a:t>
            </a:r>
          </a:p>
          <a:p>
            <a:r>
              <a:rPr lang="de-DE" dirty="0"/>
              <a:t>8 Kurzzeitparkplätze (2 Std.)</a:t>
            </a:r>
            <a:br>
              <a:rPr lang="de-DE" dirty="0"/>
            </a:br>
            <a:r>
              <a:rPr lang="de-DE" dirty="0"/>
              <a:t>4 Behindertenparkplätze </a:t>
            </a:r>
            <a:br>
              <a:rPr lang="de-DE" dirty="0"/>
            </a:br>
            <a:r>
              <a:rPr lang="de-DE" dirty="0"/>
              <a:t>3 Elektro-Schnellladestationen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49926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8985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Führung Hans Erni 	Plan Nummer 35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 err="1"/>
              <a:t>Verkehrhaus</a:t>
            </a:r>
            <a:r>
              <a:rPr lang="de-CH" dirty="0"/>
              <a:t>-Rallye	</a:t>
            </a:r>
            <a:r>
              <a:rPr lang="de-CH" noProof="0" dirty="0"/>
              <a:t>Eingang Gebäude Strassenverkehr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noProof="0" dirty="0"/>
              <a:t>Swiss </a:t>
            </a:r>
            <a:r>
              <a:rPr lang="de-CH" noProof="0" dirty="0" err="1"/>
              <a:t>Chocolate</a:t>
            </a:r>
            <a:r>
              <a:rPr lang="de-CH" noProof="0" dirty="0"/>
              <a:t> Adventure	Gebäude G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0622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noProof="0" dirty="0"/>
              <a:t>Luft- und Raumfahrt</a:t>
            </a:r>
          </a:p>
          <a:p>
            <a:pPr lvl="1"/>
            <a:r>
              <a:rPr lang="de-CH" noProof="0" dirty="0" err="1"/>
              <a:t>Airplane</a:t>
            </a:r>
            <a:r>
              <a:rPr lang="de-CH" noProof="0" dirty="0"/>
              <a:t>- und </a:t>
            </a:r>
            <a:r>
              <a:rPr lang="de-CH" noProof="0" dirty="0" err="1"/>
              <a:t>Helicopter</a:t>
            </a:r>
            <a:r>
              <a:rPr lang="de-CH" noProof="0" dirty="0"/>
              <a:t>-Simulatoren (6)</a:t>
            </a:r>
          </a:p>
          <a:p>
            <a:pPr lvl="1"/>
            <a:r>
              <a:rPr lang="de-CH" noProof="0" dirty="0"/>
              <a:t>Flugsicherungsspiel (7)</a:t>
            </a:r>
          </a:p>
          <a:p>
            <a:pPr lvl="1"/>
            <a:r>
              <a:rPr lang="de-CH" noProof="0" dirty="0" err="1"/>
              <a:t>Wondercave</a:t>
            </a:r>
            <a:r>
              <a:rPr lang="de-CH" noProof="0" dirty="0"/>
              <a:t> (8)</a:t>
            </a:r>
          </a:p>
          <a:p>
            <a:endParaRPr lang="de-CH" dirty="0"/>
          </a:p>
          <a:p>
            <a:r>
              <a:rPr lang="de-CH" noProof="0" dirty="0"/>
              <a:t>Schifffahrt und Tourismus</a:t>
            </a:r>
          </a:p>
          <a:p>
            <a:pPr lvl="1"/>
            <a:r>
              <a:rPr lang="de-CH" noProof="0" dirty="0"/>
              <a:t>Tourismusflipper (13)</a:t>
            </a:r>
          </a:p>
          <a:p>
            <a:pPr lvl="1"/>
            <a:r>
              <a:rPr lang="de-CH" noProof="0" dirty="0"/>
              <a:t>i-</a:t>
            </a:r>
            <a:r>
              <a:rPr lang="de-CH" noProof="0" dirty="0" err="1"/>
              <a:t>factory</a:t>
            </a:r>
            <a:r>
              <a:rPr lang="de-CH" noProof="0" dirty="0"/>
              <a:t> (14)</a:t>
            </a:r>
          </a:p>
          <a:p>
            <a:pPr lvl="1"/>
            <a:r>
              <a:rPr lang="de-CH" noProof="0" dirty="0"/>
              <a:t>Spielschiff Thalwil (15)</a:t>
            </a:r>
            <a:endParaRPr lang="de-CH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54743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53663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0DB4B16-62BF-4A84-A7B9-95E51221BE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511" y="4613143"/>
            <a:ext cx="5093218" cy="1118618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7F99336B-37AB-4388-B2D0-0A348A93DBF4}"/>
              </a:ext>
            </a:extLst>
          </p:cNvPr>
          <p:cNvSpPr/>
          <p:nvPr userDrawn="1"/>
        </p:nvSpPr>
        <p:spPr>
          <a:xfrm>
            <a:off x="6096000" y="4081806"/>
            <a:ext cx="6096000" cy="277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7A94250-5457-45CF-8681-729C944BB0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6929" y="4449337"/>
            <a:ext cx="5489560" cy="1282423"/>
          </a:xfrm>
        </p:spPr>
        <p:txBody>
          <a:bodyPr anchor="ctr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5446EF5-5797-404E-8278-4CEC87CC6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16929" y="5876691"/>
            <a:ext cx="5489560" cy="83975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75616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BF618B-AE08-4296-AE13-4C904183A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B3E201D-F0A4-43B1-BAEB-60BE3A72B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B6CABB-1F31-40BB-98A7-5AFA06062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15.05.2022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81F70F0-A095-41D9-AAA0-D0927E5A2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F807820-BBEF-4311-896C-5855770DE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8284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78D29D-1796-4865-9CFC-30BEAF20E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39D3F74-2FC9-47EF-ACD4-8583B5481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8490B2E-9469-4CA2-B580-462D18CE27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CF3F18-B8C4-40DC-8725-FE825D3EC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15.05.2022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D87FDAE-C609-4FC2-97EE-BE6E164D4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0DAB603-2774-477F-A3FB-9EB7F237C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68435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78D29D-1796-4865-9CFC-30BEAF20E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CF3F18-B8C4-40DC-8725-FE825D3EC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15.05.2022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D87FDAE-C609-4FC2-97EE-BE6E164D4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0DAB603-2774-477F-A3FB-9EB7F237C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C13142EA-45E2-435B-8DC2-42DEBBFB4366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4128734"/>
            <a:ext cx="5181600" cy="20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3E292EEC-7BC4-4D63-9B7E-18A855DA11E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72202" y="4135004"/>
            <a:ext cx="5181600" cy="20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4EF36FA1-2D4D-4A26-9654-E29E95FDB8F6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8200" y="1901118"/>
            <a:ext cx="5181600" cy="20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102D801A-0200-461B-8057-0F787C464F54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172202" y="1865711"/>
            <a:ext cx="5181600" cy="20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11622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8F72BF-33B6-4B05-84C3-02EFA386B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FCC0379-4ED7-4F5A-8BCF-DD55FC368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21342E0-86A3-4293-9A83-2D8FD8E121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590587C-BAE8-4D9B-80CA-FA49285E9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AD005E8-0D3F-4F15-861D-31A6A13A81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6F6E6DD-464C-4364-8AEB-D91EF8A3C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15.05.2022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38D37D7-24C4-433C-973A-BF1BFA29A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DED2B9F-D9A5-4463-A582-242BB909A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35504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B4EC45-0AA1-49B3-AF3C-C80B67889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EB2ADE-7B5F-4847-AC0E-584F8A288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15.05.2022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ACA3A7C-7B52-420F-9E7E-B35B56776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07345D3-0BF7-4CD9-9FE6-48B646E23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11343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A536222-7FD2-46D2-815D-09ACEDE58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15.05.2022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74F358F-9EEE-49C2-B5C5-3BB3F80C0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F7F30AA-44B2-4941-AF41-4AC7806B1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93370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A67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BF7B898-A735-4B81-B091-DD6C095C5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A8EA584-0D82-4318-AADC-17A61C0B40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20" baseline="0">
                <a:solidFill>
                  <a:srgbClr val="FED4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823CF17B-21A8-4FC9-9284-2388D62225B4}" type="datetimeFigureOut">
              <a:rPr lang="de-CH" smtClean="0"/>
              <a:pPr/>
              <a:t>15.05.2022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C6052E0-6FBA-4D0A-BFA7-18269F9E0C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pc="20" baseline="0">
                <a:solidFill>
                  <a:srgbClr val="FED4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1345349-E5AD-4D9F-A0E8-602B2E1C2E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20" baseline="0">
                <a:solidFill>
                  <a:srgbClr val="FED4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8BAA98F-B814-4DDD-BE84-384A446E8EB0}" type="slidenum">
              <a:rPr lang="de-CH" smtClean="0"/>
              <a:pPr/>
              <a:t>‹Nr.›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8015318-D7CD-48A2-AFCE-F56C9E90515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4" y="382587"/>
            <a:ext cx="2717766" cy="596900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8BD874-8CB4-8D92-7A8D-5F41A862F3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2043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0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20" baseline="0">
          <a:solidFill>
            <a:srgbClr val="FED400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de-DE" sz="2800" kern="1200" spc="20" baseline="0" smtClean="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799200" indent="-262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de-DE" sz="2400" kern="1200" spc="20" baseline="0" dirty="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spc="20" baseline="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spc="20" baseline="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spc="20" baseline="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68A087-97CD-4756-B110-2B6C403EC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6929" y="4449337"/>
            <a:ext cx="5489560" cy="1282423"/>
          </a:xfrm>
        </p:spPr>
        <p:txBody>
          <a:bodyPr/>
          <a:lstStyle/>
          <a:p>
            <a:r>
              <a:rPr lang="de-CH" noProof="0" dirty="0"/>
              <a:t>Burgik AG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2C86573-FBB4-4C1D-AEA4-26E36EE2CB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16929" y="5876691"/>
            <a:ext cx="5489560" cy="839752"/>
          </a:xfrm>
        </p:spPr>
        <p:txBody>
          <a:bodyPr>
            <a:normAutofit lnSpcReduction="10000"/>
          </a:bodyPr>
          <a:lstStyle/>
          <a:p>
            <a:r>
              <a:rPr lang="de-CH" noProof="0" dirty="0"/>
              <a:t>Mittwoch, 2. Juni 2022</a:t>
            </a:r>
          </a:p>
          <a:p>
            <a:r>
              <a:rPr lang="de-CH" dirty="0"/>
              <a:t>Betriebsausflug</a:t>
            </a:r>
            <a:endParaRPr lang="de-CH" noProof="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02173ED-799A-487C-A95E-7E084E1A74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03" b="13686"/>
          <a:stretch/>
        </p:blipFill>
        <p:spPr>
          <a:xfrm>
            <a:off x="0" y="0"/>
            <a:ext cx="12194795" cy="423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06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CD9390-845C-4EA8-B036-5EF1F7627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Verkehrshaus-Rallye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8024256-E159-4ACD-8935-F1BF02D2F93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CH" noProof="0" dirty="0"/>
              <a:t>10.30 Uhr </a:t>
            </a:r>
          </a:p>
          <a:p>
            <a:r>
              <a:rPr lang="de-CH" noProof="0" dirty="0"/>
              <a:t>Eingang Gebäude Strassenverkehr</a:t>
            </a:r>
          </a:p>
          <a:p>
            <a:endParaRPr lang="de-CH" noProof="0" dirty="0"/>
          </a:p>
          <a:p>
            <a:r>
              <a:rPr lang="de-CH" noProof="0" dirty="0"/>
              <a:t>Spiel, Spass und eine Menge Action, Team-Event</a:t>
            </a:r>
          </a:p>
          <a:p>
            <a:r>
              <a:rPr lang="de-CH" noProof="0" dirty="0"/>
              <a:t>verschiedene Museumshallen</a:t>
            </a:r>
          </a:p>
          <a:p>
            <a:r>
              <a:rPr lang="de-CH" dirty="0"/>
              <a:t>l</a:t>
            </a:r>
            <a:r>
              <a:rPr lang="de-CH" noProof="0" dirty="0"/>
              <a:t>ösen von kniffligen Fragen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DDC625AB-F41F-450F-A876-DB2883B9CD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112" b="1963"/>
          <a:stretch/>
        </p:blipFill>
        <p:spPr>
          <a:xfrm>
            <a:off x="6172200" y="2211696"/>
            <a:ext cx="5123985" cy="3508880"/>
          </a:xfr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17028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C79568-3A90-4C0D-A0D1-C5535A1BD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Swiss </a:t>
            </a:r>
            <a:r>
              <a:rPr lang="de-CH" noProof="0" dirty="0" err="1"/>
              <a:t>Chocolate</a:t>
            </a:r>
            <a:r>
              <a:rPr lang="de-CH" noProof="0" dirty="0"/>
              <a:t> Adventures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D0F28C3-F9CE-4F78-BFC7-0B8EC54CA01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CH" noProof="0" dirty="0"/>
              <a:t>10.30 Uhr beim Eingang</a:t>
            </a:r>
          </a:p>
          <a:p>
            <a:r>
              <a:rPr lang="de-CH" noProof="0" dirty="0"/>
              <a:t>Plan Gebäude G</a:t>
            </a:r>
          </a:p>
          <a:p>
            <a:endParaRPr lang="de-CH" noProof="0" dirty="0"/>
          </a:p>
          <a:p>
            <a:r>
              <a:rPr lang="de-CH" noProof="0" dirty="0"/>
              <a:t>riesige Auswahl </a:t>
            </a:r>
          </a:p>
          <a:p>
            <a:pPr lvl="1"/>
            <a:r>
              <a:rPr lang="de-CH" noProof="0" dirty="0"/>
              <a:t>Lindor-Kugeln, Pralinés und Tafeln </a:t>
            </a:r>
          </a:p>
          <a:p>
            <a:r>
              <a:rPr lang="de-CH" noProof="0" dirty="0"/>
              <a:t>Maître Chocolatier</a:t>
            </a:r>
          </a:p>
          <a:p>
            <a:pPr lvl="1"/>
            <a:r>
              <a:rPr lang="de-CH" noProof="0" dirty="0"/>
              <a:t>zuschauen, degustieren, individuell gestalten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40BD212A-267D-49FD-B501-C0282A9BD4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3000" contras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281173"/>
            <a:ext cx="5181600" cy="3440242"/>
          </a:xfr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183581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EDDC8-1136-4CCD-8577-D85311FF9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Mittagessen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466F128-18A0-4F3B-A505-BF2FB54AF33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CH" noProof="0" dirty="0"/>
              <a:t>12.30 Uhr Treffpunkt</a:t>
            </a:r>
          </a:p>
          <a:p>
            <a:r>
              <a:rPr lang="de-CH" noProof="0" dirty="0"/>
              <a:t>Plan C</a:t>
            </a:r>
          </a:p>
          <a:p>
            <a:r>
              <a:rPr lang="de-CH" noProof="0" dirty="0"/>
              <a:t>Restaurant «Brasserie»</a:t>
            </a:r>
          </a:p>
        </p:txBody>
      </p:sp>
      <p:pic>
        <p:nvPicPr>
          <p:cNvPr id="13" name="Inhaltsplatzhalter 12">
            <a:extLst>
              <a:ext uri="{FF2B5EF4-FFF2-40B4-BE49-F238E27FC236}">
                <a16:creationId xmlns:a16="http://schemas.microsoft.com/office/drawing/2014/main" id="{C39D3D47-8CCF-4576-8F3F-B5AB823626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291667"/>
            <a:ext cx="5181600" cy="3419253"/>
          </a:xfr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22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A2890A-E1C0-4AA9-9C08-6259AF06E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CH" noProof="0"/>
              <a:t>Kinder am Nachmittag</a:t>
            </a:r>
            <a:endParaRPr lang="de-CH" noProof="0" dirty="0"/>
          </a:p>
        </p:txBody>
      </p:sp>
      <p:pic>
        <p:nvPicPr>
          <p:cNvPr id="13" name="Inhaltsplatzhalter 12" descr="Ein Bild, das Text, drinnen enthält.&#10;&#10;Automatisch generierte Beschreibung">
            <a:extLst>
              <a:ext uri="{FF2B5EF4-FFF2-40B4-BE49-F238E27FC236}">
                <a16:creationId xmlns:a16="http://schemas.microsoft.com/office/drawing/2014/main" id="{67B04847-A508-45B2-B6EE-278CABAA08E9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3183" y="4129621"/>
            <a:ext cx="3711633" cy="2086495"/>
          </a:xfrm>
          <a:ln w="38100">
            <a:solidFill>
              <a:schemeClr val="tx1"/>
            </a:solidFill>
          </a:ln>
        </p:spPr>
      </p:pic>
      <p:pic>
        <p:nvPicPr>
          <p:cNvPr id="20" name="Inhaltsplatzhalter 19">
            <a:extLst>
              <a:ext uri="{FF2B5EF4-FFF2-40B4-BE49-F238E27FC236}">
                <a16:creationId xmlns:a16="http://schemas.microsoft.com/office/drawing/2014/main" id="{98051E73-1D7E-47F8-ABB2-A99F3BFEC3C8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54" y="4135438"/>
            <a:ext cx="4032291" cy="2087562"/>
          </a:xfrm>
          <a:ln w="38100">
            <a:solidFill>
              <a:schemeClr val="tx1"/>
            </a:solidFill>
          </a:ln>
        </p:spPr>
      </p:pic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B6421FC-2D09-4355-BE8D-FF1DA05D740D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de-CH" noProof="0" dirty="0"/>
              <a:t>Luft- und Raumfahrt</a:t>
            </a:r>
          </a:p>
          <a:p>
            <a:pPr lvl="1"/>
            <a:r>
              <a:rPr lang="de-CH" noProof="0" dirty="0" err="1"/>
              <a:t>Airplane</a:t>
            </a:r>
            <a:r>
              <a:rPr lang="de-CH" noProof="0" dirty="0"/>
              <a:t>- und </a:t>
            </a:r>
            <a:r>
              <a:rPr lang="de-CH" noProof="0" dirty="0" err="1"/>
              <a:t>Helicopter</a:t>
            </a:r>
            <a:r>
              <a:rPr lang="de-CH" noProof="0" dirty="0"/>
              <a:t>-Simulatoren (6)</a:t>
            </a:r>
          </a:p>
          <a:p>
            <a:pPr lvl="1"/>
            <a:r>
              <a:rPr lang="de-CH" noProof="0" dirty="0"/>
              <a:t>Flugsicherungsspiel (7)</a:t>
            </a:r>
          </a:p>
          <a:p>
            <a:pPr lvl="1"/>
            <a:r>
              <a:rPr lang="de-CH" noProof="0" dirty="0" err="1"/>
              <a:t>Wondercave</a:t>
            </a:r>
            <a:r>
              <a:rPr lang="de-CH" noProof="0" dirty="0"/>
              <a:t> (8)</a:t>
            </a:r>
            <a:endParaRPr lang="de-CH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676C14B0-9C15-443A-AAF6-EB549224846C}"/>
              </a:ext>
            </a:extLst>
          </p:cNvPr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r>
              <a:rPr lang="de-CH" noProof="0" dirty="0"/>
              <a:t>Schifffahrt und Tourismus</a:t>
            </a:r>
          </a:p>
          <a:p>
            <a:pPr lvl="1"/>
            <a:r>
              <a:rPr lang="de-CH" noProof="0" dirty="0"/>
              <a:t>Tourismusflipper (13)</a:t>
            </a:r>
          </a:p>
          <a:p>
            <a:pPr lvl="1"/>
            <a:r>
              <a:rPr lang="de-CH" noProof="0" dirty="0"/>
              <a:t>i-</a:t>
            </a:r>
            <a:r>
              <a:rPr lang="de-CH" noProof="0" dirty="0" err="1"/>
              <a:t>factory</a:t>
            </a:r>
            <a:r>
              <a:rPr lang="de-CH" noProof="0" dirty="0"/>
              <a:t> (14)</a:t>
            </a:r>
          </a:p>
          <a:p>
            <a:pPr lvl="1"/>
            <a:r>
              <a:rPr lang="de-CH" noProof="0" dirty="0"/>
              <a:t>Spielschiff Thalwil (15)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368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7F9F75A-5B5D-46C9-9722-B83ED3680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Erinnerungsgeschenke</a:t>
            </a:r>
            <a:endParaRPr lang="de-CH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1AF5AA52-D603-4441-A3C2-33F5CE5DF7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Trinkflasche Verkehrshaus</a:t>
            </a:r>
          </a:p>
          <a:p>
            <a:r>
              <a:rPr lang="de-CH" dirty="0"/>
              <a:t>Victorinox Sackmesser</a:t>
            </a:r>
          </a:p>
          <a:p>
            <a:r>
              <a:rPr lang="de-CH" dirty="0"/>
              <a:t>Lunchbox</a:t>
            </a:r>
          </a:p>
          <a:p>
            <a:endParaRPr lang="de-CH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7132A5-F0F0-44C5-BCD5-8B050CB70B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3492" y="1483612"/>
            <a:ext cx="844723" cy="130394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F48443B-8E5D-4790-9210-2874C68070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527" y="5872899"/>
            <a:ext cx="1325687" cy="85868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08D4324-A769-433B-8E64-6ED19A7452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4323" y="4001294"/>
            <a:ext cx="1393891" cy="93857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5303AE8-02C8-4ABA-875D-3D5820D581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63649" y="2946340"/>
            <a:ext cx="1134565" cy="76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28E0B3-B2A9-460E-A1C2-D83CF2860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Anfahrt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0E7B375F-D86E-40E7-8078-C396FF4C247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CH" noProof="0" dirty="0"/>
              <a:t>ab Bahnhof Luzern</a:t>
            </a:r>
          </a:p>
          <a:p>
            <a:pPr lvl="1"/>
            <a:r>
              <a:rPr lang="de-CH" noProof="0" dirty="0"/>
              <a:t>8 Minuten mit Bahn </a:t>
            </a:r>
            <a:br>
              <a:rPr lang="de-CH" noProof="0" dirty="0"/>
            </a:br>
            <a:r>
              <a:rPr lang="de-CH" noProof="0" dirty="0"/>
              <a:t>(S3 oder Voralpenexpress)</a:t>
            </a:r>
          </a:p>
          <a:p>
            <a:pPr lvl="1"/>
            <a:r>
              <a:rPr lang="de-CH" noProof="0" dirty="0"/>
              <a:t>10 Minuten mit Bus </a:t>
            </a:r>
            <a:br>
              <a:rPr lang="de-CH" noProof="0" dirty="0"/>
            </a:br>
            <a:r>
              <a:rPr lang="de-CH" noProof="0" dirty="0"/>
              <a:t>Nr. 6, 8 oder 24 </a:t>
            </a:r>
          </a:p>
          <a:p>
            <a:pPr lvl="1"/>
            <a:r>
              <a:rPr lang="de-CH" noProof="0" dirty="0"/>
              <a:t>10 Minuten mit Schiff </a:t>
            </a:r>
            <a:br>
              <a:rPr lang="de-CH" noProof="0" dirty="0"/>
            </a:br>
            <a:r>
              <a:rPr lang="de-CH" noProof="0" dirty="0"/>
              <a:t>(Steg «Verkehrshaus-Lido»)</a:t>
            </a:r>
          </a:p>
          <a:p>
            <a:pPr lvl="1"/>
            <a:r>
              <a:rPr lang="de-CH" noProof="0" dirty="0"/>
              <a:t>30 Gehminuten entlang See</a:t>
            </a:r>
          </a:p>
          <a:p>
            <a:r>
              <a:rPr lang="de-CH" noProof="0" dirty="0"/>
              <a:t>mit Auto</a:t>
            </a:r>
          </a:p>
          <a:p>
            <a:pPr lvl="1"/>
            <a:r>
              <a:rPr lang="de-CH" noProof="0" dirty="0"/>
              <a:t>PARK Lidostrasse, Lido-Strandbad</a:t>
            </a:r>
          </a:p>
        </p:txBody>
      </p:sp>
      <p:pic>
        <p:nvPicPr>
          <p:cNvPr id="12" name="Inhaltsplatzhalter 11">
            <a:extLst>
              <a:ext uri="{FF2B5EF4-FFF2-40B4-BE49-F238E27FC236}">
                <a16:creationId xmlns:a16="http://schemas.microsoft.com/office/drawing/2014/main" id="{A22436E5-C2A8-438D-A1BA-10B97EDA616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586250"/>
            <a:ext cx="5181600" cy="283008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19309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A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D31E202-59CC-4296-AF4E-485B82CDC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47"/>
            <a:ext cx="12209913" cy="684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80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16F051E-A1F0-46CD-96D3-906F516E7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9 Uhr: Einstieg für </a:t>
            </a:r>
            <a:br>
              <a:rPr lang="de-CH" dirty="0"/>
            </a:br>
            <a:r>
              <a:rPr lang="de-CH" dirty="0"/>
              <a:t>Frühaufstehende und Sportliche</a:t>
            </a:r>
          </a:p>
        </p:txBody>
      </p:sp>
      <p:pic>
        <p:nvPicPr>
          <p:cNvPr id="16" name="Inhaltsplatzhalter 7">
            <a:extLst>
              <a:ext uri="{FF2B5EF4-FFF2-40B4-BE49-F238E27FC236}">
                <a16:creationId xmlns:a16="http://schemas.microsoft.com/office/drawing/2014/main" id="{C138AFD9-E485-48A3-948B-F112A51CE4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7020" y="1825625"/>
            <a:ext cx="8077959" cy="435133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2" name="Grafik 11" descr="Mann mit Stock mit einfarbiger Füllung">
            <a:extLst>
              <a:ext uri="{FF2B5EF4-FFF2-40B4-BE49-F238E27FC236}">
                <a16:creationId xmlns:a16="http://schemas.microsoft.com/office/drawing/2014/main" id="{69F20FEC-3D37-46C1-BD8C-7791913B0A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73829" y="4299857"/>
            <a:ext cx="664029" cy="664029"/>
          </a:xfrm>
          <a:prstGeom prst="rect">
            <a:avLst/>
          </a:prstGeom>
        </p:spPr>
      </p:pic>
      <p:pic>
        <p:nvPicPr>
          <p:cNvPr id="18" name="Grafik 17" descr="Podium mit einfarbiger Füllung">
            <a:extLst>
              <a:ext uri="{FF2B5EF4-FFF2-40B4-BE49-F238E27FC236}">
                <a16:creationId xmlns:a16="http://schemas.microsoft.com/office/drawing/2014/main" id="{DA6368F1-AF1C-4F31-A1E5-D51796A7F9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5462" t="4750" r="34734" b="30738"/>
          <a:stretch/>
        </p:blipFill>
        <p:spPr>
          <a:xfrm>
            <a:off x="7609114" y="3233055"/>
            <a:ext cx="307684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23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D1879B-4C43-4724-A9DC-8E9FDF2B1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Lösungsfilm zu Folie 4</a:t>
            </a:r>
          </a:p>
        </p:txBody>
      </p:sp>
      <p:pic>
        <p:nvPicPr>
          <p:cNvPr id="6" name="Film exportieren">
            <a:hlinkClick r:id="" action="ppaction://media"/>
            <a:extLst>
              <a:ext uri="{FF2B5EF4-FFF2-40B4-BE49-F238E27FC236}">
                <a16:creationId xmlns:a16="http://schemas.microsoft.com/office/drawing/2014/main" id="{C9018268-C2A5-4308-B6DA-AF9116009CC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3613" y="1825625"/>
            <a:ext cx="7723187" cy="4351338"/>
          </a:xfrm>
        </p:spPr>
      </p:pic>
    </p:spTree>
    <p:extLst>
      <p:ext uri="{BB962C8B-B14F-4D97-AF65-F5344CB8AC3E}">
        <p14:creationId xmlns:p14="http://schemas.microsoft.com/office/powerpoint/2010/main" val="105842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3DB1FB-7CF1-44FA-AB9B-F22F0D15A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Übersicht Verkehrshaus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59053C2D-41EE-43AE-A2EA-33BEA652BD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239" y="769102"/>
            <a:ext cx="8072428" cy="540786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94839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3DB1FB-7CF1-44FA-AB9B-F22F0D15A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Bilder und Legenden zu Folie 6</a:t>
            </a:r>
            <a:endParaRPr lang="de-CH" noProof="0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EA1B1F0-61E5-40D3-9CAF-B5598DE7C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13" name="Legende: Linie 12">
            <a:extLst>
              <a:ext uri="{FF2B5EF4-FFF2-40B4-BE49-F238E27FC236}">
                <a16:creationId xmlns:a16="http://schemas.microsoft.com/office/drawing/2014/main" id="{9DA95906-2673-4FFC-B28A-22CFE154812B}"/>
              </a:ext>
            </a:extLst>
          </p:cNvPr>
          <p:cNvSpPr/>
          <p:nvPr/>
        </p:nvSpPr>
        <p:spPr>
          <a:xfrm>
            <a:off x="8605000" y="3113882"/>
            <a:ext cx="2159000" cy="887412"/>
          </a:xfrm>
          <a:prstGeom prst="borderCallout1">
            <a:avLst>
              <a:gd name="adj1" fmla="val 43437"/>
              <a:gd name="adj2" fmla="val -833"/>
              <a:gd name="adj3" fmla="val -53868"/>
              <a:gd name="adj4" fmla="val -38774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/>
          <a:lstStyle/>
          <a:p>
            <a:r>
              <a:rPr lang="de-CH" dirty="0">
                <a:solidFill>
                  <a:schemeClr val="tx1"/>
                </a:solidFill>
              </a:rPr>
              <a:t>Führung Hans Erni 	</a:t>
            </a:r>
          </a:p>
          <a:p>
            <a:r>
              <a:rPr lang="de-CH" dirty="0">
                <a:solidFill>
                  <a:schemeClr val="tx1"/>
                </a:solidFill>
              </a:rPr>
              <a:t>Plan Nummer 35</a:t>
            </a:r>
          </a:p>
        </p:txBody>
      </p:sp>
      <p:sp>
        <p:nvSpPr>
          <p:cNvPr id="14" name="Legende: Linie 13">
            <a:hlinkClick r:id="rId2" action="ppaction://hlinksldjump"/>
            <a:extLst>
              <a:ext uri="{FF2B5EF4-FFF2-40B4-BE49-F238E27FC236}">
                <a16:creationId xmlns:a16="http://schemas.microsoft.com/office/drawing/2014/main" id="{C6269C9A-5176-4D83-959A-D4A8EFB240A4}"/>
              </a:ext>
            </a:extLst>
          </p:cNvPr>
          <p:cNvSpPr/>
          <p:nvPr/>
        </p:nvSpPr>
        <p:spPr>
          <a:xfrm>
            <a:off x="8568896" y="1825625"/>
            <a:ext cx="3502092" cy="887412"/>
          </a:xfrm>
          <a:prstGeom prst="borderCallout1">
            <a:avLst>
              <a:gd name="adj1" fmla="val 43437"/>
              <a:gd name="adj2" fmla="val -833"/>
              <a:gd name="adj3" fmla="val -47428"/>
              <a:gd name="adj4" fmla="val -1703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/>
          <a:lstStyle/>
          <a:p>
            <a:r>
              <a:rPr lang="de-CH" dirty="0">
                <a:solidFill>
                  <a:schemeClr val="tx1"/>
                </a:solidFill>
              </a:rPr>
              <a:t>Verkehrshaus-Rallye</a:t>
            </a:r>
          </a:p>
          <a:p>
            <a:r>
              <a:rPr lang="de-CH" noProof="0" dirty="0">
                <a:solidFill>
                  <a:schemeClr val="tx1"/>
                </a:solidFill>
              </a:rPr>
              <a:t>Eingang Gebäude Strassenverkehr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15" name="Legende: Linie 14">
            <a:hlinkClick r:id="rId3" action="ppaction://hlinksldjump"/>
            <a:extLst>
              <a:ext uri="{FF2B5EF4-FFF2-40B4-BE49-F238E27FC236}">
                <a16:creationId xmlns:a16="http://schemas.microsoft.com/office/drawing/2014/main" id="{5BF6BF8C-0D2C-4505-A57B-528E76918C41}"/>
              </a:ext>
            </a:extLst>
          </p:cNvPr>
          <p:cNvSpPr/>
          <p:nvPr/>
        </p:nvSpPr>
        <p:spPr>
          <a:xfrm>
            <a:off x="8684506" y="4818064"/>
            <a:ext cx="2882967" cy="887412"/>
          </a:xfrm>
          <a:prstGeom prst="borderCallout1">
            <a:avLst>
              <a:gd name="adj1" fmla="val 31630"/>
              <a:gd name="adj2" fmla="val -1163"/>
              <a:gd name="adj3" fmla="val -69968"/>
              <a:gd name="adj4" fmla="val -26174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/>
          <a:lstStyle/>
          <a:p>
            <a:r>
              <a:rPr lang="de-CH" dirty="0">
                <a:solidFill>
                  <a:schemeClr val="tx1"/>
                </a:solidFill>
              </a:rPr>
              <a:t>Swiss </a:t>
            </a:r>
            <a:r>
              <a:rPr lang="de-CH" dirty="0" err="1">
                <a:solidFill>
                  <a:schemeClr val="tx1"/>
                </a:solidFill>
              </a:rPr>
              <a:t>Chocolate</a:t>
            </a:r>
            <a:r>
              <a:rPr lang="de-CH" dirty="0">
                <a:solidFill>
                  <a:schemeClr val="tx1"/>
                </a:solidFill>
              </a:rPr>
              <a:t> Adventure</a:t>
            </a:r>
            <a:br>
              <a:rPr lang="de-CH" dirty="0">
                <a:solidFill>
                  <a:schemeClr val="tx1"/>
                </a:solidFill>
              </a:rPr>
            </a:br>
            <a:r>
              <a:rPr lang="de-CH" noProof="0" dirty="0">
                <a:solidFill>
                  <a:schemeClr val="tx1"/>
                </a:solidFill>
              </a:rPr>
              <a:t>Gebäude G</a:t>
            </a:r>
          </a:p>
        </p:txBody>
      </p:sp>
    </p:spTree>
    <p:extLst>
      <p:ext uri="{BB962C8B-B14F-4D97-AF65-F5344CB8AC3E}">
        <p14:creationId xmlns:p14="http://schemas.microsoft.com/office/powerpoint/2010/main" val="3210377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532120-B4ED-4276-BF7A-6073032AC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Ablauf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375BED-BA93-4ABB-95BE-231851E148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defTabSz="360000">
              <a:lnSpc>
                <a:spcPct val="100000"/>
              </a:lnSpc>
              <a:buNone/>
            </a:pPr>
            <a:r>
              <a:rPr lang="de-CH" noProof="0" dirty="0"/>
              <a:t>10 Uhr	Treffpunkt 10 Uhr beim Haupteingang</a:t>
            </a:r>
            <a:br>
              <a:rPr lang="de-CH" noProof="0" dirty="0"/>
            </a:br>
            <a:r>
              <a:rPr lang="de-CH" noProof="0" dirty="0"/>
              <a:t>	Broschüre und Spezial-Tickets </a:t>
            </a:r>
          </a:p>
          <a:p>
            <a:pPr marL="0" indent="0" defTabSz="360000">
              <a:buNone/>
            </a:pPr>
            <a:endParaRPr lang="de-CH" noProof="0" dirty="0"/>
          </a:p>
          <a:p>
            <a:pPr marL="0" indent="0" defTabSz="360000">
              <a:buNone/>
            </a:pPr>
            <a:r>
              <a:rPr lang="de-CH" noProof="0" dirty="0"/>
              <a:t>10.30 Uhr	Hans Erni Führung (10 Personen)</a:t>
            </a:r>
          </a:p>
          <a:p>
            <a:pPr marL="0" indent="0" defTabSz="360000">
              <a:buNone/>
            </a:pPr>
            <a:r>
              <a:rPr lang="de-CH" noProof="0" dirty="0"/>
              <a:t>10.30 Uhr	Verkehrshaus-Rallye (21 Personen)</a:t>
            </a:r>
          </a:p>
          <a:p>
            <a:pPr marL="0" indent="0" defTabSz="360000">
              <a:buNone/>
            </a:pPr>
            <a:r>
              <a:rPr lang="de-CH" noProof="0" dirty="0"/>
              <a:t>10.30 Uhr	Swiss </a:t>
            </a:r>
            <a:r>
              <a:rPr lang="de-CH" noProof="0" dirty="0" err="1"/>
              <a:t>Chocolate</a:t>
            </a:r>
            <a:r>
              <a:rPr lang="de-CH" noProof="0" dirty="0"/>
              <a:t> Adventures (9 Erwachsene und Kinder)</a:t>
            </a:r>
          </a:p>
          <a:p>
            <a:pPr marL="0" indent="0" defTabSz="360000">
              <a:buNone/>
            </a:pPr>
            <a:endParaRPr lang="de-CH" noProof="0" dirty="0"/>
          </a:p>
          <a:p>
            <a:pPr marL="0" indent="0" defTabSz="360000">
              <a:buNone/>
            </a:pPr>
            <a:r>
              <a:rPr lang="de-CH" noProof="0" dirty="0"/>
              <a:t>12.30 Uhr	Mittagessen</a:t>
            </a:r>
          </a:p>
          <a:p>
            <a:pPr marL="0" indent="0" defTabSz="360000">
              <a:buNone/>
            </a:pPr>
            <a:r>
              <a:rPr lang="de-CH" noProof="0" dirty="0"/>
              <a:t>ab 14 Uhr	frei bis Zvieri</a:t>
            </a:r>
          </a:p>
          <a:p>
            <a:pPr marL="0" indent="0" defTabSz="360000">
              <a:buNone/>
            </a:pPr>
            <a:r>
              <a:rPr lang="de-CH" noProof="0" dirty="0"/>
              <a:t>16 Uhr	Zvieri und Erinnerungsgeschenke</a:t>
            </a:r>
          </a:p>
          <a:p>
            <a:pPr>
              <a:tabLst>
                <a:tab pos="2157413" algn="l"/>
              </a:tabLst>
            </a:pPr>
            <a:endParaRPr lang="de-CH" noProof="0" dirty="0"/>
          </a:p>
          <a:p>
            <a:pPr>
              <a:tabLst>
                <a:tab pos="2157413" algn="l"/>
              </a:tabLst>
            </a:pPr>
            <a:endParaRPr lang="de-CH" noProof="0" dirty="0"/>
          </a:p>
        </p:txBody>
      </p:sp>
    </p:spTree>
    <p:extLst>
      <p:ext uri="{BB962C8B-B14F-4D97-AF65-F5344CB8AC3E}">
        <p14:creationId xmlns:p14="http://schemas.microsoft.com/office/powerpoint/2010/main" val="1762025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27DFBA-FE25-41A1-8E6D-34077C5EF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CH" noProof="0" dirty="0"/>
              <a:t>Führung Hans Erni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8C6B5BF-BAC8-49B1-B81F-4FF4EF1B8F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de-CH" noProof="0" dirty="0"/>
              <a:t>10.30 Uhr beim Museum</a:t>
            </a:r>
          </a:p>
          <a:p>
            <a:r>
              <a:rPr lang="de-CH" noProof="0" dirty="0"/>
              <a:t>Plan Nummer 35</a:t>
            </a:r>
          </a:p>
          <a:p>
            <a:endParaRPr lang="de-CH" noProof="0" dirty="0"/>
          </a:p>
          <a:p>
            <a:r>
              <a:rPr lang="de-CH" noProof="0" dirty="0"/>
              <a:t>Künstler (1909–2015)</a:t>
            </a:r>
          </a:p>
          <a:p>
            <a:r>
              <a:rPr lang="de-CH" dirty="0"/>
              <a:t>Schweizer Maler, Grafiker und Plastiker </a:t>
            </a:r>
          </a:p>
          <a:p>
            <a:r>
              <a:rPr lang="de-CH" noProof="0" dirty="0"/>
              <a:t>über 300 Werke</a:t>
            </a:r>
          </a:p>
        </p:txBody>
      </p:sp>
      <p:pic>
        <p:nvPicPr>
          <p:cNvPr id="17" name="Inhaltsplatzhalter 16" descr="Ein Bild, das Text, Person, Schild enthält.&#10;&#10;Automatisch generierte Beschreibung">
            <a:extLst>
              <a:ext uri="{FF2B5EF4-FFF2-40B4-BE49-F238E27FC236}">
                <a16:creationId xmlns:a16="http://schemas.microsoft.com/office/drawing/2014/main" id="{CFAEA1B0-8CAD-4D3B-9411-80938456DD5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104421"/>
            <a:ext cx="5181600" cy="3793745"/>
          </a:xfr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3538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</Words>
  <PresentationFormat>Breitbild</PresentationFormat>
  <Paragraphs>91</Paragraphs>
  <Slides>14</Slides>
  <Notes>6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8" baseType="lpstr">
      <vt:lpstr>Arial</vt:lpstr>
      <vt:lpstr>Calibri</vt:lpstr>
      <vt:lpstr>Source Sans Pro</vt:lpstr>
      <vt:lpstr>Office</vt:lpstr>
      <vt:lpstr>Burgik AG</vt:lpstr>
      <vt:lpstr>Anfahrt</vt:lpstr>
      <vt:lpstr>PowerPoint-Präsentation</vt:lpstr>
      <vt:lpstr>9 Uhr: Einstieg für  Frühaufstehende und Sportliche</vt:lpstr>
      <vt:lpstr>Lösungsfilm zu Folie 4</vt:lpstr>
      <vt:lpstr>Übersicht Verkehrshaus</vt:lpstr>
      <vt:lpstr>Bilder und Legenden zu Folie 6</vt:lpstr>
      <vt:lpstr>Ablauf</vt:lpstr>
      <vt:lpstr>Führung Hans Erni</vt:lpstr>
      <vt:lpstr>Verkehrshaus-Rallye</vt:lpstr>
      <vt:lpstr>Swiss Chocolate Adventures</vt:lpstr>
      <vt:lpstr>Mittagessen</vt:lpstr>
      <vt:lpstr>Kinder am Nachmittag</vt:lpstr>
      <vt:lpstr>Erinnerungsgeschenke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KV Schweiz</dc:creator>
  <dcterms:created xsi:type="dcterms:W3CDTF">2021-07-05T05:02:54Z</dcterms:created>
  <dcterms:modified xsi:type="dcterms:W3CDTF">2022-05-15T13:11:26Z</dcterms:modified>
</cp:coreProperties>
</file>