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79397" autoAdjust="0"/>
  </p:normalViewPr>
  <p:slideViewPr>
    <p:cSldViewPr snapToGrid="0">
      <p:cViewPr varScale="1">
        <p:scale>
          <a:sx n="123" d="100"/>
          <a:sy n="123" d="100"/>
        </p:scale>
        <p:origin x="158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0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Durch-
schnitt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Tabelle1!$A$2:$A$24</c:f>
              <c:numCache>
                <c:formatCode>General</c:formatCode>
                <c:ptCount val="2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</c:numCache>
            </c:numRef>
          </c:cat>
          <c:val>
            <c:numRef>
              <c:f>Tabelle1!$B$2:$B$24</c:f>
              <c:numCache>
                <c:formatCode>0.00%</c:formatCode>
                <c:ptCount val="23"/>
                <c:pt idx="0">
                  <c:v>3.8900000000000004E-2</c:v>
                </c:pt>
                <c:pt idx="1">
                  <c:v>4.2900000000000001E-2</c:v>
                </c:pt>
                <c:pt idx="2">
                  <c:v>4.1700000000000001E-2</c:v>
                </c:pt>
                <c:pt idx="3">
                  <c:v>3.8100000000000002E-2</c:v>
                </c:pt>
                <c:pt idx="4">
                  <c:v>3.2899999999999999E-2</c:v>
                </c:pt>
                <c:pt idx="5">
                  <c:v>3.0800000000000001E-2</c:v>
                </c:pt>
                <c:pt idx="6">
                  <c:v>2.9500000000000002E-2</c:v>
                </c:pt>
                <c:pt idx="7">
                  <c:v>2.9900000000000003E-2</c:v>
                </c:pt>
                <c:pt idx="8">
                  <c:v>3.2000000000000001E-2</c:v>
                </c:pt>
                <c:pt idx="9">
                  <c:v>3.0699999999999998E-2</c:v>
                </c:pt>
                <c:pt idx="10">
                  <c:v>2.7200000000000002E-2</c:v>
                </c:pt>
                <c:pt idx="11">
                  <c:v>2.53E-2</c:v>
                </c:pt>
                <c:pt idx="12">
                  <c:v>2.35E-2</c:v>
                </c:pt>
                <c:pt idx="13">
                  <c:v>2.1899999999999999E-2</c:v>
                </c:pt>
                <c:pt idx="14">
                  <c:v>1.9599999999999999E-2</c:v>
                </c:pt>
                <c:pt idx="15">
                  <c:v>1.77E-2</c:v>
                </c:pt>
                <c:pt idx="16">
                  <c:v>1.6500000000000001E-2</c:v>
                </c:pt>
                <c:pt idx="17">
                  <c:v>1.52E-2</c:v>
                </c:pt>
                <c:pt idx="18">
                  <c:v>1.3999999999999999E-2</c:v>
                </c:pt>
                <c:pt idx="19">
                  <c:v>1.29E-2</c:v>
                </c:pt>
                <c:pt idx="20">
                  <c:v>1.2199999999999999E-2</c:v>
                </c:pt>
                <c:pt idx="21">
                  <c:v>1.21E-2</c:v>
                </c:pt>
                <c:pt idx="22">
                  <c:v>1.1299999999999999E-2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4E-48ED-AD31-4C097E91F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9700664"/>
        <c:axId val="929700992"/>
      </c:lineChart>
      <c:catAx>
        <c:axId val="92970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992"/>
        <c:crosses val="autoZero"/>
        <c:auto val="1"/>
        <c:lblAlgn val="ctr"/>
        <c:lblOffset val="100"/>
        <c:noMultiLvlLbl val="0"/>
      </c:catAx>
      <c:valAx>
        <c:axId val="92970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44B6A88-0A0C-87D4-A675-6850B1E4C9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96EF72-3CF2-88CB-C709-C981F61EF9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8D4B-5110-472C-9B29-B0E26FAC607E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6F9F94-44D0-7D38-4A68-CAB3A6937C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0A5E83-843B-F820-D55F-F3DBC3DE4F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13E85-7DCC-4247-8551-0E7BA83716E9}" type="slidenum">
              <a:rPr lang="de-CH" smtClean="0"/>
              <a:t>‹Nr.›</a:t>
            </a:fld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7B1DFD2-EC82-EFB8-2F3A-2276E954CE42}"/>
              </a:ext>
            </a:extLst>
          </p:cNvPr>
          <p:cNvSpPr/>
          <p:nvPr/>
        </p:nvSpPr>
        <p:spPr>
          <a:xfrm>
            <a:off x="1291389" y="304800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38207B2-49A4-F14D-FC7B-3918189D448B}"/>
              </a:ext>
            </a:extLst>
          </p:cNvPr>
          <p:cNvSpPr/>
          <p:nvPr/>
        </p:nvSpPr>
        <p:spPr>
          <a:xfrm>
            <a:off x="2109537" y="3982452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D97D1EB-17D3-A17D-5622-F014DCEB2B76}"/>
              </a:ext>
            </a:extLst>
          </p:cNvPr>
          <p:cNvSpPr/>
          <p:nvPr/>
        </p:nvSpPr>
        <p:spPr>
          <a:xfrm>
            <a:off x="753979" y="4463715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3CE9F97-90AB-BA39-9389-3399E62ABA1D}"/>
              </a:ext>
            </a:extLst>
          </p:cNvPr>
          <p:cNvSpPr/>
          <p:nvPr/>
        </p:nvSpPr>
        <p:spPr>
          <a:xfrm>
            <a:off x="2181726" y="4660231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A866E9C-0419-F18D-5A20-51203933E920}"/>
              </a:ext>
            </a:extLst>
          </p:cNvPr>
          <p:cNvSpPr/>
          <p:nvPr/>
        </p:nvSpPr>
        <p:spPr>
          <a:xfrm>
            <a:off x="4255170" y="437548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79DBB40-61C5-0C1A-D5B3-8EAAFD43B5B3}"/>
              </a:ext>
            </a:extLst>
          </p:cNvPr>
          <p:cNvSpPr/>
          <p:nvPr/>
        </p:nvSpPr>
        <p:spPr>
          <a:xfrm>
            <a:off x="4712370" y="566687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0F67EA3-B027-36A5-C356-8FCA4AFC74BE}"/>
              </a:ext>
            </a:extLst>
          </p:cNvPr>
          <p:cNvSpPr/>
          <p:nvPr/>
        </p:nvSpPr>
        <p:spPr>
          <a:xfrm>
            <a:off x="5787191" y="586339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8E740CB-878B-0176-5791-E4DEC838026F}"/>
              </a:ext>
            </a:extLst>
          </p:cNvPr>
          <p:cNvSpPr/>
          <p:nvPr/>
        </p:nvSpPr>
        <p:spPr>
          <a:xfrm>
            <a:off x="1985210" y="5702969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0035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2AB20-909A-4D84-B92F-C974AB855E59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61021-712F-40E1-BAEB-AF8B91E227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00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738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Mittelwert aus variabler, fester und SARON-Hypothek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576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Schritte für eine Hypothekenvergabe:</a:t>
            </a:r>
          </a:p>
          <a:p>
            <a:endParaRPr lang="de-CH" dirty="0"/>
          </a:p>
          <a:p>
            <a:r>
              <a:rPr lang="de-CH" b="1" dirty="0"/>
              <a:t>Kaufpreis realistisch?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Neue Schätzung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Eigenkapital?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Einkommen?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Hypothek ok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79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A27DE-EB8F-1878-48D4-94C2B034B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826205-22EB-22E1-E0C6-CA9EF026C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8F6F4-A516-4965-353E-F227B30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A292-BD89-49F1-B25B-82909B41B591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D4EC09-0B14-1B69-0AA0-DBB6F353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4556D3-194F-3DBE-8948-15955EE9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9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E0C7E-2ED4-536C-25C8-5D0D2FC3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4C0A21-9C7F-2301-14CA-CAF804075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5885D1-7BF7-7153-35F6-953BBD49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8715-E089-4486-0278-169556DD7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9B78FE-14C4-CA6A-6B39-95AE82A9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339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A5F26-F7EE-77D4-D22D-EDC8E4B71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7CC0B3-B56A-4F0D-62D2-EA5D3213F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CC92A1-3AC2-1D4D-9CCE-138F3997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0FF4-5DDC-4ABF-B979-8E574EF42DC8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D5C73-ECF8-6890-5B93-0CC33A0C6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2A42D4-1DE4-3B63-8E40-02960CCB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58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42FE8-780D-D931-9E38-B6FB3219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6FA3A5-3EE4-3048-DD2E-2AF311B66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74E736-AE31-B873-6053-36D9FE63E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C9B456-9B82-3221-1A95-4852B3533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F6D7-5A22-4B48-BC6F-B1026676E4EE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02324-33E9-FC1F-E452-848800FD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3DEAD-7D82-468C-8B41-644061D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5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6FBA7F-8C7F-5228-6059-424933654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A872A2-84DB-4D0B-BA6F-37BA7CCA1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9D1DC83-61C6-FF84-D611-1A3D31488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D69228-6A6F-9CCA-8262-361A6FA40D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7E0951-2E52-A156-ADA6-80C7B5EF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t>23.12.2022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B0C860-7E49-8F8B-7B3C-D5140E9A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BFF2CA-D9EE-BC9D-F294-5CE1EEF7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18087E4-5326-08ED-9170-D29CCFA5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7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E56C6-C894-66ED-59EE-A278972D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99CA13-DB44-BEC8-2D48-8A22FB773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7F2-440F-4291-83CA-69FBF9953D68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C95E00-851A-2731-3AD8-C505A9F2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71B061-EE17-E078-FF6D-FD04F5B0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56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0681CF-A27D-B367-CEE4-FDEEAC74A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EE75-748E-4E71-BD6A-CA7FA17B76FB}" type="datetime1">
              <a:rPr lang="de-CH" smtClean="0"/>
              <a:t>23.12.2022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3BB57D-981E-BC10-6A27-21D672D82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85CDD8-63AF-EFD2-F8C1-3C9424E7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92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C685A-E709-375B-1983-30E87957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99DB9D-3BEC-41ED-E843-4CAFA08E2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9ED67-57F2-1C2A-1E48-A55A388D2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B1824F-4E12-5AF4-51F3-2BBCFD47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F17B-7A02-4353-BE20-761E51974979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B0B9E-55B0-06E2-4A25-7CD684EE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0CFF43-C179-2BE0-B32E-F82C9E354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61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0160D-3656-56B7-2902-16434DCD4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D64F34-B957-085E-C8DC-B925A4B15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9B10D6-730C-31C8-2278-1D9B19F39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AEECB5-60B6-3127-D3A6-9681FDDA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9C4-84AD-401D-B5F4-6170A34984CF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7019D1-2BCC-55FC-D929-C6AA82252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DF75B2-5575-A1E1-2256-689ADE8B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6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0CE08A-7BDF-584F-6E23-9F9ADDF5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9762"/>
            <a:ext cx="12192000" cy="10509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82800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D45F41-CD85-1FF3-8321-B872DD6BB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78FAF8-C32E-A9C7-B6A2-54EB84976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E965BF9-BA10-43DD-8715-84EB383CF724}" type="datetime1">
              <a:rPr lang="de-CH" smtClean="0"/>
              <a:t>23.12.2022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5924F-E60D-6A03-1E5F-7236A679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67056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Version 2.1b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12B048-1DB6-F248-B18A-6651471EA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82800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CF37839-6E1B-4D24-BA15-D2D7628467DD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FB6129-0AFE-8A80-701A-A191AA0FE68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349" y="239395"/>
            <a:ext cx="30289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C7D29-4E49-3D0B-7978-F4B8F7AA4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Finanzierung einer Immobilie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D82103-56AA-FCEC-FCD2-243C50E669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Kurzfassung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F19AEE-8377-5978-FA63-38D44BB8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1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9024FC0-B7A6-5EA3-A605-339CB64C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235-2AD4-465E-918B-0A1856395770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5305D8B6-F70F-03C6-0632-69E796E6260F}"/>
              </a:ext>
            </a:extLst>
          </p:cNvPr>
          <p:cNvSpPr/>
          <p:nvPr/>
        </p:nvSpPr>
        <p:spPr>
          <a:xfrm>
            <a:off x="1524000" y="4469606"/>
            <a:ext cx="1493520" cy="1087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Interaktive Schaltfläche: Zur Startseite wechseln 6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FC5BC045-5955-754F-F0F5-E029BAD915C0}"/>
              </a:ext>
            </a:extLst>
          </p:cNvPr>
          <p:cNvSpPr/>
          <p:nvPr/>
        </p:nvSpPr>
        <p:spPr>
          <a:xfrm>
            <a:off x="11155680" y="5394960"/>
            <a:ext cx="723900" cy="7239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273AF5F0-BDD5-4100-D070-B74E2AB1E616}"/>
              </a:ext>
            </a:extLst>
          </p:cNvPr>
          <p:cNvSpPr/>
          <p:nvPr/>
        </p:nvSpPr>
        <p:spPr>
          <a:xfrm>
            <a:off x="296037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9679E77B-D1B0-04A6-6F5E-7E4D204555F3}"/>
              </a:ext>
            </a:extLst>
          </p:cNvPr>
          <p:cNvSpPr/>
          <p:nvPr/>
        </p:nvSpPr>
        <p:spPr bwMode="hidden">
          <a:xfrm>
            <a:off x="379575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C3E87D84-FFD0-4A2A-4075-ED935D87ED67}"/>
              </a:ext>
            </a:extLst>
          </p:cNvPr>
          <p:cNvSpPr/>
          <p:nvPr/>
        </p:nvSpPr>
        <p:spPr>
          <a:xfrm>
            <a:off x="4631146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29F7AB67-E49C-B59A-A4BF-6F7F4A672929}"/>
              </a:ext>
            </a:extLst>
          </p:cNvPr>
          <p:cNvSpPr/>
          <p:nvPr/>
        </p:nvSpPr>
        <p:spPr bwMode="hidden">
          <a:xfrm>
            <a:off x="546653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leichschenkliges Dreieck 11">
            <a:extLst>
              <a:ext uri="{FF2B5EF4-FFF2-40B4-BE49-F238E27FC236}">
                <a16:creationId xmlns:a16="http://schemas.microsoft.com/office/drawing/2014/main" id="{D8117B4F-0832-7A7F-A2AD-88B14A42642C}"/>
              </a:ext>
            </a:extLst>
          </p:cNvPr>
          <p:cNvSpPr/>
          <p:nvPr/>
        </p:nvSpPr>
        <p:spPr>
          <a:xfrm>
            <a:off x="880808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FE89B5E6-D5AD-645F-4EEA-9D279BD9D7A5}"/>
              </a:ext>
            </a:extLst>
          </p:cNvPr>
          <p:cNvSpPr/>
          <p:nvPr/>
        </p:nvSpPr>
        <p:spPr bwMode="hidden">
          <a:xfrm>
            <a:off x="797269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7F88F063-B8BD-BA3D-44F9-FFEE18D2DD09}"/>
              </a:ext>
            </a:extLst>
          </p:cNvPr>
          <p:cNvSpPr/>
          <p:nvPr/>
        </p:nvSpPr>
        <p:spPr bwMode="hidden">
          <a:xfrm>
            <a:off x="713731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6BA85D1B-C593-A97E-C6F3-2DC63949E6AC}"/>
              </a:ext>
            </a:extLst>
          </p:cNvPr>
          <p:cNvSpPr/>
          <p:nvPr/>
        </p:nvSpPr>
        <p:spPr>
          <a:xfrm>
            <a:off x="6301922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4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977A8-CE17-883F-48FC-3571C6C6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ist eine Hypothek?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BC71C2-AC49-629E-D870-4B9745AA0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Zweckgebundenes Darlehen zur Finanzierung einer Immobilie (Wohnung oder Haus)</a:t>
            </a:r>
          </a:p>
          <a:p>
            <a:r>
              <a:rPr lang="de-CH" dirty="0"/>
              <a:t>Kreditgeber meist Bank, Versicherung oder Pensionskasse</a:t>
            </a:r>
          </a:p>
          <a:p>
            <a:r>
              <a:rPr lang="de-CH" dirty="0"/>
              <a:t>Muss bis zu einem bestimmte Prozentsatz zurückbezahlt werden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66FE8C-8F49-719E-4B72-02D6EEB0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2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0A09CC-24F8-0A40-AAC6-3074DCFA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70F3-BDF5-4725-B94E-2881AEF9DF64}" type="datetime1">
              <a:rPr lang="de-CH" smtClean="0"/>
              <a:t>23.12.2022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94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537828-2954-3E17-DF02-07E4D1370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Tragbarkeit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5259D9-0E32-3BA5-2EE0-2AA6F34893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Der Lohn (oft Ehepaar) muss hoch genug sein.</a:t>
            </a:r>
          </a:p>
          <a:p>
            <a:r>
              <a:rPr lang="de-CH" dirty="0"/>
              <a:t>Die Wohnkosten dürfen maximal ein Drittel des Bruttolohns ausmachen.</a:t>
            </a:r>
          </a:p>
          <a:p>
            <a:r>
              <a:rPr lang="de-CH" dirty="0"/>
              <a:t>Kalkuliert wird mit einem hypothetischen Zinssatz.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1FB733-8BBB-CF24-7AC5-FC6C81DFC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Eigenkapital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7917B2-A385-CC67-7805-F8F7F926E1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Die Hypothek darf max. 80 % des Kaufpreises betragen.</a:t>
            </a:r>
          </a:p>
          <a:p>
            <a:r>
              <a:rPr lang="de-CH" dirty="0"/>
              <a:t>Mind. 10 % muss «cash» eingebracht werden.</a:t>
            </a:r>
          </a:p>
          <a:p>
            <a:r>
              <a:rPr lang="de-CH" dirty="0"/>
              <a:t>Weitere 10 % können via die zweite Säule finanziert werden.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52781E-E07F-7F03-5F6B-4850B78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pPr/>
              <a:t>23.12.2022</a:t>
            </a:fld>
            <a:endParaRPr lang="de-CH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7D604BC-CC59-B054-BF57-97EE3D72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B4EBBB-A88E-ED07-683B-E98E1C54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 für eine Hypothek</a:t>
            </a:r>
          </a:p>
        </p:txBody>
      </p:sp>
    </p:spTree>
    <p:extLst>
      <p:ext uri="{BB962C8B-B14F-4D97-AF65-F5344CB8AC3E}">
        <p14:creationId xmlns:p14="http://schemas.microsoft.com/office/powerpoint/2010/main" val="102364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49799-A907-5698-2DC6-DA59C12B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Berechnung der Wohnkosten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A40E7F36-8CE4-B603-67C8-8B9A3971CB7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34218403"/>
              </p:ext>
            </p:extLst>
          </p:nvPr>
        </p:nvGraphicFramePr>
        <p:xfrm>
          <a:off x="838200" y="1825624"/>
          <a:ext cx="5181600" cy="345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34">
                  <a:extLst>
                    <a:ext uri="{9D8B030D-6E8A-4147-A177-3AD203B41FA5}">
                      <a16:colId xmlns:a16="http://schemas.microsoft.com/office/drawing/2014/main" val="165730925"/>
                    </a:ext>
                  </a:extLst>
                </a:gridCol>
                <a:gridCol w="1674866">
                  <a:extLst>
                    <a:ext uri="{9D8B030D-6E8A-4147-A177-3AD203B41FA5}">
                      <a16:colId xmlns:a16="http://schemas.microsoft.com/office/drawing/2014/main" val="2523221332"/>
                    </a:ext>
                  </a:extLst>
                </a:gridCol>
              </a:tblGrid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346400" algn="r"/>
                        </a:tabLst>
                      </a:pPr>
                      <a:r>
                        <a:rPr lang="de-CH" dirty="0"/>
                        <a:t>Höhe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0349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5 % Zins von CHF 800 000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40 000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7327208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1 % Unterhalt von CHF 1 000 000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561281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Amortisation Hypothek (ca.)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37313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b="1" dirty="0"/>
                        <a:t>Total Kosten/Jahr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b="1" dirty="0"/>
                        <a:t>	CHF</a:t>
                      </a:r>
                      <a:r>
                        <a:rPr lang="de-CH" dirty="0"/>
                        <a:t> </a:t>
                      </a:r>
                      <a:r>
                        <a:rPr lang="de-CH" b="1" dirty="0"/>
                        <a:t>60 000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177932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Notwendiger Bruttolohn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180 000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736024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B09F9-7CB0-18B7-8AA5-7B2FFA11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3D256E-3428-1AAA-80FA-9733AB81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4</a:t>
            </a:fld>
            <a:endParaRPr lang="de-CH"/>
          </a:p>
        </p:txBody>
      </p:sp>
      <p:pic>
        <p:nvPicPr>
          <p:cNvPr id="1026" name="Picture 2" descr="Neubau Kostenloses Stock Bild - Public Domain Pictures">
            <a:extLst>
              <a:ext uri="{FF2B5EF4-FFF2-40B4-BE49-F238E27FC236}">
                <a16:creationId xmlns:a16="http://schemas.microsoft.com/office/drawing/2014/main" id="{166D24EF-ACC7-D4B0-4B60-B5B9812240C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825625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92A9E5C-35DA-249E-ACA8-AFCED1F4064A}"/>
              </a:ext>
            </a:extLst>
          </p:cNvPr>
          <p:cNvSpPr txBox="1"/>
          <p:nvPr/>
        </p:nvSpPr>
        <p:spPr>
          <a:xfrm rot="20805958">
            <a:off x="6450272" y="2121400"/>
            <a:ext cx="1823128" cy="646331"/>
          </a:xfrm>
          <a:custGeom>
            <a:avLst/>
            <a:gdLst>
              <a:gd name="connsiteX0" fmla="*/ 0 w 1823128"/>
              <a:gd name="connsiteY0" fmla="*/ 0 h 646331"/>
              <a:gd name="connsiteX1" fmla="*/ 474013 w 1823128"/>
              <a:gd name="connsiteY1" fmla="*/ 0 h 646331"/>
              <a:gd name="connsiteX2" fmla="*/ 911564 w 1823128"/>
              <a:gd name="connsiteY2" fmla="*/ 0 h 646331"/>
              <a:gd name="connsiteX3" fmla="*/ 1330883 w 1823128"/>
              <a:gd name="connsiteY3" fmla="*/ 0 h 646331"/>
              <a:gd name="connsiteX4" fmla="*/ 1823128 w 1823128"/>
              <a:gd name="connsiteY4" fmla="*/ 0 h 646331"/>
              <a:gd name="connsiteX5" fmla="*/ 1823128 w 1823128"/>
              <a:gd name="connsiteY5" fmla="*/ 310239 h 646331"/>
              <a:gd name="connsiteX6" fmla="*/ 1823128 w 1823128"/>
              <a:gd name="connsiteY6" fmla="*/ 646331 h 646331"/>
              <a:gd name="connsiteX7" fmla="*/ 1385577 w 1823128"/>
              <a:gd name="connsiteY7" fmla="*/ 646331 h 646331"/>
              <a:gd name="connsiteX8" fmla="*/ 984489 w 1823128"/>
              <a:gd name="connsiteY8" fmla="*/ 646331 h 646331"/>
              <a:gd name="connsiteX9" fmla="*/ 510476 w 1823128"/>
              <a:gd name="connsiteY9" fmla="*/ 646331 h 646331"/>
              <a:gd name="connsiteX10" fmla="*/ 0 w 1823128"/>
              <a:gd name="connsiteY10" fmla="*/ 646331 h 646331"/>
              <a:gd name="connsiteX11" fmla="*/ 0 w 1823128"/>
              <a:gd name="connsiteY11" fmla="*/ 342555 h 646331"/>
              <a:gd name="connsiteX12" fmla="*/ 0 w 1823128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3128" h="646331" fill="none" extrusionOk="0">
                <a:moveTo>
                  <a:pt x="0" y="0"/>
                </a:moveTo>
                <a:cubicBezTo>
                  <a:pt x="110308" y="-55814"/>
                  <a:pt x="337152" y="6379"/>
                  <a:pt x="474013" y="0"/>
                </a:cubicBezTo>
                <a:cubicBezTo>
                  <a:pt x="610874" y="-6379"/>
                  <a:pt x="811334" y="20077"/>
                  <a:pt x="911564" y="0"/>
                </a:cubicBezTo>
                <a:cubicBezTo>
                  <a:pt x="1011794" y="-20077"/>
                  <a:pt x="1136336" y="35907"/>
                  <a:pt x="1330883" y="0"/>
                </a:cubicBezTo>
                <a:cubicBezTo>
                  <a:pt x="1525430" y="-35907"/>
                  <a:pt x="1626468" y="47735"/>
                  <a:pt x="1823128" y="0"/>
                </a:cubicBezTo>
                <a:cubicBezTo>
                  <a:pt x="1823498" y="117528"/>
                  <a:pt x="1796235" y="237545"/>
                  <a:pt x="1823128" y="310239"/>
                </a:cubicBezTo>
                <a:cubicBezTo>
                  <a:pt x="1850021" y="382933"/>
                  <a:pt x="1815781" y="513572"/>
                  <a:pt x="1823128" y="646331"/>
                </a:cubicBezTo>
                <a:cubicBezTo>
                  <a:pt x="1646605" y="664225"/>
                  <a:pt x="1602432" y="620890"/>
                  <a:pt x="1385577" y="646331"/>
                </a:cubicBezTo>
                <a:cubicBezTo>
                  <a:pt x="1168722" y="671772"/>
                  <a:pt x="1102063" y="611837"/>
                  <a:pt x="984489" y="646331"/>
                </a:cubicBezTo>
                <a:cubicBezTo>
                  <a:pt x="866915" y="680825"/>
                  <a:pt x="653260" y="598126"/>
                  <a:pt x="510476" y="646331"/>
                </a:cubicBezTo>
                <a:cubicBezTo>
                  <a:pt x="367692" y="694536"/>
                  <a:pt x="135260" y="630613"/>
                  <a:pt x="0" y="646331"/>
                </a:cubicBezTo>
                <a:cubicBezTo>
                  <a:pt x="-23919" y="521943"/>
                  <a:pt x="22636" y="419628"/>
                  <a:pt x="0" y="342555"/>
                </a:cubicBezTo>
                <a:cubicBezTo>
                  <a:pt x="-22636" y="265482"/>
                  <a:pt x="21708" y="92951"/>
                  <a:pt x="0" y="0"/>
                </a:cubicBezTo>
                <a:close/>
              </a:path>
              <a:path w="1823128" h="646331" stroke="0" extrusionOk="0">
                <a:moveTo>
                  <a:pt x="0" y="0"/>
                </a:moveTo>
                <a:cubicBezTo>
                  <a:pt x="206145" y="-58049"/>
                  <a:pt x="272593" y="22042"/>
                  <a:pt x="492245" y="0"/>
                </a:cubicBezTo>
                <a:cubicBezTo>
                  <a:pt x="711897" y="-22042"/>
                  <a:pt x="706063" y="336"/>
                  <a:pt x="893333" y="0"/>
                </a:cubicBezTo>
                <a:cubicBezTo>
                  <a:pt x="1080603" y="-336"/>
                  <a:pt x="1172604" y="33390"/>
                  <a:pt x="1385577" y="0"/>
                </a:cubicBezTo>
                <a:cubicBezTo>
                  <a:pt x="1598550" y="-33390"/>
                  <a:pt x="1635921" y="38259"/>
                  <a:pt x="1823128" y="0"/>
                </a:cubicBezTo>
                <a:cubicBezTo>
                  <a:pt x="1826671" y="159289"/>
                  <a:pt x="1802970" y="193263"/>
                  <a:pt x="1823128" y="336092"/>
                </a:cubicBezTo>
                <a:cubicBezTo>
                  <a:pt x="1843286" y="478921"/>
                  <a:pt x="1799280" y="500300"/>
                  <a:pt x="1823128" y="646331"/>
                </a:cubicBezTo>
                <a:cubicBezTo>
                  <a:pt x="1708927" y="657995"/>
                  <a:pt x="1518958" y="598922"/>
                  <a:pt x="1349115" y="646331"/>
                </a:cubicBezTo>
                <a:cubicBezTo>
                  <a:pt x="1179272" y="693740"/>
                  <a:pt x="1003261" y="623122"/>
                  <a:pt x="856870" y="646331"/>
                </a:cubicBezTo>
                <a:cubicBezTo>
                  <a:pt x="710480" y="669540"/>
                  <a:pt x="225367" y="582506"/>
                  <a:pt x="0" y="646331"/>
                </a:cubicBezTo>
                <a:cubicBezTo>
                  <a:pt x="-14965" y="583925"/>
                  <a:pt x="33541" y="409235"/>
                  <a:pt x="0" y="342555"/>
                </a:cubicBezTo>
                <a:cubicBezTo>
                  <a:pt x="-33541" y="275875"/>
                  <a:pt x="39684" y="103405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1963946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de-CH" dirty="0"/>
              <a:t>Hauspreis: 1 Mio.</a:t>
            </a:r>
          </a:p>
          <a:p>
            <a:r>
              <a:rPr lang="de-CH" dirty="0"/>
              <a:t>Hypothek: 80 %</a:t>
            </a:r>
          </a:p>
        </p:txBody>
      </p:sp>
    </p:spTree>
    <p:extLst>
      <p:ext uri="{BB962C8B-B14F-4D97-AF65-F5344CB8AC3E}">
        <p14:creationId xmlns:p14="http://schemas.microsoft.com/office/powerpoint/2010/main" val="146556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AC638-0F41-4B23-CE0E-025D6A89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Durchschnittlicher Zinssatz für Hypotheken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CFA97205-258A-1BA6-BFCA-40FD01F03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3746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2C164-C83A-24C9-99B4-1A27E7CE2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6E306A-4469-8F32-B86F-1E7CA0852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7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 animBg="0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416DA2-F639-B52C-401E-78E4130B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z="1600" smtClean="0"/>
              <a:t>23.12.2022</a:t>
            </a:fld>
            <a:endParaRPr lang="de-CH" sz="16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C9902E-34C3-8AF3-7FB1-1004E1B19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z="1600" smtClean="0"/>
              <a:t>6</a:t>
            </a:fld>
            <a:endParaRPr lang="de-CH" sz="16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E3517EA-1FF3-7F6A-97C4-B6027AD5398A}"/>
              </a:ext>
            </a:extLst>
          </p:cNvPr>
          <p:cNvSpPr/>
          <p:nvPr/>
        </p:nvSpPr>
        <p:spPr>
          <a:xfrm>
            <a:off x="4982706" y="247973"/>
            <a:ext cx="1937288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Hypovergabe möglich?</a:t>
            </a:r>
          </a:p>
        </p:txBody>
      </p:sp>
      <p:sp>
        <p:nvSpPr>
          <p:cNvPr id="12" name="Raute 11">
            <a:extLst>
              <a:ext uri="{FF2B5EF4-FFF2-40B4-BE49-F238E27FC236}">
                <a16:creationId xmlns:a16="http://schemas.microsoft.com/office/drawing/2014/main" id="{53A7968A-8865-B2E1-8720-BEFF05BE3447}"/>
              </a:ext>
            </a:extLst>
          </p:cNvPr>
          <p:cNvSpPr/>
          <p:nvPr/>
        </p:nvSpPr>
        <p:spPr>
          <a:xfrm>
            <a:off x="4781227" y="431886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Einkommen?</a:t>
            </a:r>
          </a:p>
        </p:txBody>
      </p:sp>
      <p:sp>
        <p:nvSpPr>
          <p:cNvPr id="13" name="Raute 12">
            <a:extLst>
              <a:ext uri="{FF2B5EF4-FFF2-40B4-BE49-F238E27FC236}">
                <a16:creationId xmlns:a16="http://schemas.microsoft.com/office/drawing/2014/main" id="{E39E4A90-825F-19B4-B5A2-9F73FDAF3FD3}"/>
              </a:ext>
            </a:extLst>
          </p:cNvPr>
          <p:cNvSpPr/>
          <p:nvPr/>
        </p:nvSpPr>
        <p:spPr>
          <a:xfrm>
            <a:off x="4781227" y="278711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Eigenkapital?</a:t>
            </a:r>
          </a:p>
        </p:txBody>
      </p:sp>
      <p:sp>
        <p:nvSpPr>
          <p:cNvPr id="14" name="Raute 13">
            <a:extLst>
              <a:ext uri="{FF2B5EF4-FFF2-40B4-BE49-F238E27FC236}">
                <a16:creationId xmlns:a16="http://schemas.microsoft.com/office/drawing/2014/main" id="{0AFF54CF-25BC-7530-B06A-ACE8E1FA09BA}"/>
              </a:ext>
            </a:extLst>
          </p:cNvPr>
          <p:cNvSpPr/>
          <p:nvPr/>
        </p:nvSpPr>
        <p:spPr>
          <a:xfrm>
            <a:off x="4781227" y="1255362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Kaufpreis realistisch?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7657AB1-FCC8-B25F-02EC-ACE35067C38B}"/>
              </a:ext>
            </a:extLst>
          </p:cNvPr>
          <p:cNvSpPr/>
          <p:nvPr/>
        </p:nvSpPr>
        <p:spPr>
          <a:xfrm>
            <a:off x="4982706" y="5850612"/>
            <a:ext cx="1937288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Hypothek ok!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77D1F560-72CD-81D5-D5F6-4AA3A75CE91D}"/>
              </a:ext>
            </a:extLst>
          </p:cNvPr>
          <p:cNvCxnSpPr>
            <a:cxnSpLocks/>
            <a:stCxn id="11" idx="4"/>
            <a:endCxn id="14" idx="0"/>
          </p:cNvCxnSpPr>
          <p:nvPr/>
        </p:nvCxnSpPr>
        <p:spPr>
          <a:xfrm flipH="1">
            <a:off x="5951349" y="1007389"/>
            <a:ext cx="1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2066117-93CE-8743-D5BA-B6C5989DFEB7}"/>
              </a:ext>
            </a:extLst>
          </p:cNvPr>
          <p:cNvCxnSpPr>
            <a:stCxn id="14" idx="2"/>
            <a:endCxn id="13" idx="0"/>
          </p:cNvCxnSpPr>
          <p:nvPr/>
        </p:nvCxnSpPr>
        <p:spPr>
          <a:xfrm>
            <a:off x="5951349" y="2539139"/>
            <a:ext cx="0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55A11C13-0223-697B-32C3-CF4BBA5FF32F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>
            <a:off x="5951349" y="4070889"/>
            <a:ext cx="0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08945653-791A-0A28-37B7-628CAC3AB921}"/>
              </a:ext>
            </a:extLst>
          </p:cNvPr>
          <p:cNvCxnSpPr>
            <a:cxnSpLocks/>
            <a:stCxn id="12" idx="2"/>
            <a:endCxn id="15" idx="0"/>
          </p:cNvCxnSpPr>
          <p:nvPr/>
        </p:nvCxnSpPr>
        <p:spPr>
          <a:xfrm>
            <a:off x="5951349" y="5602639"/>
            <a:ext cx="1" cy="24797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B42DF9D3-999E-68E6-F2F0-AEE11AA3E92F}"/>
              </a:ext>
            </a:extLst>
          </p:cNvPr>
          <p:cNvSpPr txBox="1"/>
          <p:nvPr/>
        </p:nvSpPr>
        <p:spPr>
          <a:xfrm>
            <a:off x="5935850" y="24564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720C5B6-C76F-0452-8110-36968EB9C42B}"/>
              </a:ext>
            </a:extLst>
          </p:cNvPr>
          <p:cNvSpPr txBox="1"/>
          <p:nvPr/>
        </p:nvSpPr>
        <p:spPr>
          <a:xfrm>
            <a:off x="5935850" y="401020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E6CFA30A-BB03-CC54-5CBC-593066D765A4}"/>
              </a:ext>
            </a:extLst>
          </p:cNvPr>
          <p:cNvSpPr txBox="1"/>
          <p:nvPr/>
        </p:nvSpPr>
        <p:spPr>
          <a:xfrm>
            <a:off x="5935850" y="549804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ja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B7FCBB6-137E-4C0A-6B83-8D31FF1A17CE}"/>
              </a:ext>
            </a:extLst>
          </p:cNvPr>
          <p:cNvSpPr/>
          <p:nvPr/>
        </p:nvSpPr>
        <p:spPr>
          <a:xfrm>
            <a:off x="7570923" y="156791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Neue Schätzung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4E122A-7DAD-BC69-88A2-97BF3472B402}"/>
              </a:ext>
            </a:extLst>
          </p:cNvPr>
          <p:cNvSpPr/>
          <p:nvPr/>
        </p:nvSpPr>
        <p:spPr>
          <a:xfrm>
            <a:off x="7570923" y="309966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</a:t>
            </a:r>
          </a:p>
          <a:p>
            <a:pPr algn="ctr"/>
            <a:r>
              <a:rPr lang="de-CH" sz="1600" dirty="0"/>
              <a:t>Hypothek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892AAB52-508D-CA1D-AC5D-3196075BE74F}"/>
              </a:ext>
            </a:extLst>
          </p:cNvPr>
          <p:cNvSpPr/>
          <p:nvPr/>
        </p:nvSpPr>
        <p:spPr>
          <a:xfrm>
            <a:off x="7570923" y="4631411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 Hypothek</a:t>
            </a:r>
          </a:p>
        </p:txBody>
      </p: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0AD666D1-B266-E631-56F1-C31406903DF0}"/>
              </a:ext>
            </a:extLst>
          </p:cNvPr>
          <p:cNvCxnSpPr>
            <a:cxnSpLocks/>
            <a:stCxn id="14" idx="3"/>
            <a:endCxn id="32" idx="1"/>
          </p:cNvCxnSpPr>
          <p:nvPr/>
        </p:nvCxnSpPr>
        <p:spPr>
          <a:xfrm flipV="1">
            <a:off x="7121471" y="189725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1E0DCC65-275D-B56D-E829-EDFEADB415E7}"/>
              </a:ext>
            </a:extLst>
          </p:cNvPr>
          <p:cNvCxnSpPr>
            <a:cxnSpLocks/>
            <a:stCxn id="13" idx="3"/>
            <a:endCxn id="35" idx="1"/>
          </p:cNvCxnSpPr>
          <p:nvPr/>
        </p:nvCxnSpPr>
        <p:spPr>
          <a:xfrm flipV="1">
            <a:off x="7121471" y="342900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4DDCBA90-9ABE-8A9A-E7F6-10447F704353}"/>
              </a:ext>
            </a:extLst>
          </p:cNvPr>
          <p:cNvCxnSpPr>
            <a:cxnSpLocks/>
            <a:stCxn id="12" idx="3"/>
            <a:endCxn id="36" idx="1"/>
          </p:cNvCxnSpPr>
          <p:nvPr/>
        </p:nvCxnSpPr>
        <p:spPr>
          <a:xfrm flipV="1">
            <a:off x="7121471" y="4960750"/>
            <a:ext cx="449452" cy="1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0180F97B-AB2B-1930-39D7-F6B0361BA640}"/>
              </a:ext>
            </a:extLst>
          </p:cNvPr>
          <p:cNvSpPr txBox="1"/>
          <p:nvPr/>
        </p:nvSpPr>
        <p:spPr>
          <a:xfrm>
            <a:off x="7071923" y="158470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2C00487B-13BF-1D33-9498-2A1BF6316701}"/>
              </a:ext>
            </a:extLst>
          </p:cNvPr>
          <p:cNvSpPr txBox="1"/>
          <p:nvPr/>
        </p:nvSpPr>
        <p:spPr>
          <a:xfrm>
            <a:off x="7071923" y="3125667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376217A8-148A-C28A-EB78-77E3FF6FCD89}"/>
              </a:ext>
            </a:extLst>
          </p:cNvPr>
          <p:cNvSpPr txBox="1"/>
          <p:nvPr/>
        </p:nvSpPr>
        <p:spPr>
          <a:xfrm>
            <a:off x="7071923" y="4666632"/>
            <a:ext cx="548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nein</a:t>
            </a:r>
          </a:p>
        </p:txBody>
      </p:sp>
    </p:spTree>
    <p:extLst>
      <p:ext uri="{BB962C8B-B14F-4D97-AF65-F5344CB8AC3E}">
        <p14:creationId xmlns:p14="http://schemas.microsoft.com/office/powerpoint/2010/main" val="35853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6EA8762F606AF40BD304786B1FC7FD7" ma:contentTypeVersion="14" ma:contentTypeDescription="Ein neues Dokument erstellen." ma:contentTypeScope="" ma:versionID="5752107968823337935895b38ce5b246">
  <xsd:schema xmlns:xsd="http://www.w3.org/2001/XMLSchema" xmlns:xs="http://www.w3.org/2001/XMLSchema" xmlns:p="http://schemas.microsoft.com/office/2006/metadata/properties" xmlns:ns2="f9b33728-9845-4c26-b590-97e8e3d7ce2f" xmlns:ns3="6b0bada8-e6de-4a4a-adfd-6bbcc2b42952" targetNamespace="http://schemas.microsoft.com/office/2006/metadata/properties" ma:root="true" ma:fieldsID="588856a596a2d0e9635bbe4d03799525" ns2:_="" ns3:_="">
    <xsd:import namespace="f9b33728-9845-4c26-b590-97e8e3d7ce2f"/>
    <xsd:import namespace="6b0bada8-e6de-4a4a-adfd-6bbcc2b4295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b33728-9845-4c26-b590-97e8e3d7ce2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80787490-761d-459d-bfc5-817c5db6bf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0bada8-e6de-4a4a-adfd-6bbcc2b4295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608b17f-e7e2-49b7-92ad-3e7edf271e2d}" ma:internalName="TaxCatchAll" ma:showField="CatchAllData" ma:web="6b0bada8-e6de-4a4a-adfd-6bbcc2b42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BC510A8-38D2-4FA0-9BF8-6C2C53819F27}"/>
</file>

<file path=customXml/itemProps2.xml><?xml version="1.0" encoding="utf-8"?>
<ds:datastoreItem xmlns:ds="http://schemas.openxmlformats.org/officeDocument/2006/customXml" ds:itemID="{D13DBAAF-1F87-41E5-BA53-36D0EC34633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PresentationFormat>Breitbild</PresentationFormat>
  <Paragraphs>73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</vt:lpstr>
      <vt:lpstr>Finanzierung einer Immobilie</vt:lpstr>
      <vt:lpstr>Was ist eine Hypothek?</vt:lpstr>
      <vt:lpstr>Bedingungen für eine Hypothek</vt:lpstr>
      <vt:lpstr>Berechnung der Wohnkosten</vt:lpstr>
      <vt:lpstr>Durchschnittlicher Zinssatz für Hypotheken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2022-08-29T16:43:58Z</dcterms:created>
  <dcterms:modified xsi:type="dcterms:W3CDTF">2022-12-23T13:29:01Z</dcterms:modified>
</cp:coreProperties>
</file>